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6"/>
  </p:notesMasterIdLst>
  <p:sldIdLst>
    <p:sldId id="256" r:id="rId2"/>
    <p:sldId id="706" r:id="rId3"/>
    <p:sldId id="707" r:id="rId4"/>
    <p:sldId id="708" r:id="rId5"/>
    <p:sldId id="709" r:id="rId6"/>
    <p:sldId id="710" r:id="rId7"/>
    <p:sldId id="704" r:id="rId8"/>
    <p:sldId id="705" r:id="rId9"/>
    <p:sldId id="556" r:id="rId10"/>
    <p:sldId id="737" r:id="rId11"/>
    <p:sldId id="561" r:id="rId12"/>
    <p:sldId id="563" r:id="rId13"/>
    <p:sldId id="734" r:id="rId14"/>
    <p:sldId id="821" r:id="rId15"/>
    <p:sldId id="739" r:id="rId16"/>
    <p:sldId id="565" r:id="rId17"/>
    <p:sldId id="573" r:id="rId18"/>
    <p:sldId id="735" r:id="rId19"/>
    <p:sldId id="580" r:id="rId20"/>
    <p:sldId id="582" r:id="rId21"/>
    <p:sldId id="598" r:id="rId22"/>
    <p:sldId id="599" r:id="rId23"/>
    <p:sldId id="600" r:id="rId24"/>
    <p:sldId id="736" r:id="rId25"/>
    <p:sldId id="822" r:id="rId26"/>
    <p:sldId id="741" r:id="rId27"/>
    <p:sldId id="577" r:id="rId28"/>
    <p:sldId id="578" r:id="rId29"/>
    <p:sldId id="744" r:id="rId30"/>
    <p:sldId id="823" r:id="rId31"/>
    <p:sldId id="745" r:id="rId32"/>
    <p:sldId id="585" r:id="rId33"/>
    <p:sldId id="586" r:id="rId34"/>
    <p:sldId id="747" r:id="rId35"/>
    <p:sldId id="824" r:id="rId36"/>
    <p:sldId id="748" r:id="rId37"/>
    <p:sldId id="749" r:id="rId38"/>
    <p:sldId id="750" r:id="rId39"/>
    <p:sldId id="751" r:id="rId40"/>
    <p:sldId id="825" r:id="rId41"/>
    <p:sldId id="752" r:id="rId42"/>
    <p:sldId id="588" r:id="rId43"/>
    <p:sldId id="590" r:id="rId44"/>
    <p:sldId id="753" r:id="rId45"/>
    <p:sldId id="826" r:id="rId46"/>
    <p:sldId id="754" r:id="rId47"/>
    <p:sldId id="758" r:id="rId48"/>
    <p:sldId id="759" r:id="rId49"/>
    <p:sldId id="760" r:id="rId50"/>
    <p:sldId id="761" r:id="rId51"/>
    <p:sldId id="755" r:id="rId52"/>
    <p:sldId id="756" r:id="rId53"/>
    <p:sldId id="757" r:id="rId54"/>
    <p:sldId id="762" r:id="rId55"/>
    <p:sldId id="827" r:id="rId56"/>
    <p:sldId id="763" r:id="rId57"/>
    <p:sldId id="764" r:id="rId58"/>
    <p:sldId id="765" r:id="rId59"/>
    <p:sldId id="766" r:id="rId60"/>
    <p:sldId id="767" r:id="rId61"/>
    <p:sldId id="768" r:id="rId62"/>
    <p:sldId id="769" r:id="rId63"/>
    <p:sldId id="770" r:id="rId64"/>
    <p:sldId id="771" r:id="rId65"/>
    <p:sldId id="772" r:id="rId66"/>
    <p:sldId id="773" r:id="rId67"/>
    <p:sldId id="774" r:id="rId68"/>
    <p:sldId id="775" r:id="rId69"/>
    <p:sldId id="776" r:id="rId70"/>
    <p:sldId id="828" r:id="rId71"/>
    <p:sldId id="777" r:id="rId72"/>
    <p:sldId id="601" r:id="rId73"/>
    <p:sldId id="602" r:id="rId74"/>
    <p:sldId id="603" r:id="rId75"/>
    <p:sldId id="778" r:id="rId76"/>
    <p:sldId id="779" r:id="rId77"/>
    <p:sldId id="829" r:id="rId78"/>
    <p:sldId id="780" r:id="rId79"/>
    <p:sldId id="781" r:id="rId80"/>
    <p:sldId id="782" r:id="rId81"/>
    <p:sldId id="783" r:id="rId82"/>
    <p:sldId id="784" r:id="rId83"/>
    <p:sldId id="785" r:id="rId84"/>
    <p:sldId id="786" r:id="rId85"/>
    <p:sldId id="787" r:id="rId86"/>
    <p:sldId id="788" r:id="rId87"/>
    <p:sldId id="830" r:id="rId88"/>
    <p:sldId id="789" r:id="rId89"/>
    <p:sldId id="790" r:id="rId90"/>
    <p:sldId id="791" r:id="rId91"/>
    <p:sldId id="792" r:id="rId92"/>
    <p:sldId id="793" r:id="rId93"/>
    <p:sldId id="794" r:id="rId94"/>
    <p:sldId id="795" r:id="rId95"/>
    <p:sldId id="796" r:id="rId96"/>
    <p:sldId id="797" r:id="rId97"/>
    <p:sldId id="831" r:id="rId98"/>
    <p:sldId id="798" r:id="rId99"/>
    <p:sldId id="613" r:id="rId100"/>
    <p:sldId id="614" r:id="rId101"/>
    <p:sldId id="615" r:id="rId102"/>
    <p:sldId id="799" r:id="rId103"/>
    <p:sldId id="809" r:id="rId104"/>
    <p:sldId id="810" r:id="rId105"/>
    <p:sldId id="815" r:id="rId106"/>
    <p:sldId id="816" r:id="rId107"/>
    <p:sldId id="800" r:id="rId108"/>
    <p:sldId id="801" r:id="rId109"/>
    <p:sldId id="802" r:id="rId110"/>
    <p:sldId id="803" r:id="rId111"/>
    <p:sldId id="806" r:id="rId112"/>
    <p:sldId id="804" r:id="rId113"/>
    <p:sldId id="805" r:id="rId114"/>
    <p:sldId id="807" r:id="rId115"/>
    <p:sldId id="832" r:id="rId116"/>
    <p:sldId id="819" r:id="rId117"/>
    <p:sldId id="713" r:id="rId118"/>
    <p:sldId id="817" r:id="rId119"/>
    <p:sldId id="833" r:id="rId120"/>
    <p:sldId id="818" r:id="rId121"/>
    <p:sldId id="820" r:id="rId122"/>
    <p:sldId id="834" r:id="rId123"/>
    <p:sldId id="701" r:id="rId124"/>
    <p:sldId id="703" r:id="rId125"/>
  </p:sldIdLst>
  <p:sldSz cx="9144000" cy="6858000" type="screen4x3"/>
  <p:notesSz cx="6797675" cy="99282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7CE84F3-28C3-443E-9E96-99CF82512B78}" styleName="Estilo Escuro 1 - Ênfas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1565" autoAdjust="0"/>
  </p:normalViewPr>
  <p:slideViewPr>
    <p:cSldViewPr>
      <p:cViewPr varScale="1">
        <p:scale>
          <a:sx n="37" d="100"/>
          <a:sy n="37" d="100"/>
        </p:scale>
        <p:origin x="23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5F05A4-83AE-4906-A989-9002F38EA5E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FD63E8D-6102-41F3-9D4F-EE10BDB804BA}">
      <dgm:prSet phldrT="[Texto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pt-BR" sz="3200" dirty="0">
              <a:solidFill>
                <a:schemeClr val="tx1"/>
              </a:solidFill>
            </a:rPr>
            <a:t>PPA</a:t>
          </a:r>
        </a:p>
        <a:p>
          <a:r>
            <a:rPr lang="pt-BR" sz="3200" dirty="0"/>
            <a:t>2022/2025</a:t>
          </a:r>
        </a:p>
      </dgm:t>
    </dgm:pt>
    <dgm:pt modelId="{C0FD3FBC-93BB-419D-B9C1-C059965C1903}" type="parTrans" cxnId="{1FBCD90E-AF03-4572-8700-D076F0FC9DDD}">
      <dgm:prSet/>
      <dgm:spPr/>
      <dgm:t>
        <a:bodyPr/>
        <a:lstStyle/>
        <a:p>
          <a:endParaRPr lang="pt-BR"/>
        </a:p>
      </dgm:t>
    </dgm:pt>
    <dgm:pt modelId="{A52CD9AB-EEBF-4930-88E9-0F6774D64131}" type="sibTrans" cxnId="{1FBCD90E-AF03-4572-8700-D076F0FC9DDD}">
      <dgm:prSet/>
      <dgm:spPr/>
      <dgm:t>
        <a:bodyPr/>
        <a:lstStyle/>
        <a:p>
          <a:endParaRPr lang="pt-BR"/>
        </a:p>
      </dgm:t>
    </dgm:pt>
    <dgm:pt modelId="{76917A36-BDFA-4C22-8240-4AFE2531FD13}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200" dirty="0">
              <a:solidFill>
                <a:schemeClr val="tx1"/>
              </a:solidFill>
            </a:rPr>
            <a:t>LDO </a:t>
          </a:r>
        </a:p>
        <a:p>
          <a:r>
            <a:rPr lang="pt-BR" sz="3200" dirty="0">
              <a:solidFill>
                <a:schemeClr val="tx1"/>
              </a:solidFill>
            </a:rPr>
            <a:t>2024</a:t>
          </a:r>
        </a:p>
      </dgm:t>
    </dgm:pt>
    <dgm:pt modelId="{6FBE734D-03BE-427E-8888-9D316D882688}" type="parTrans" cxnId="{0A0F906C-37B4-4BAA-9A36-606A7D8DC1B3}">
      <dgm:prSet/>
      <dgm:spPr/>
      <dgm:t>
        <a:bodyPr/>
        <a:lstStyle/>
        <a:p>
          <a:endParaRPr lang="pt-BR"/>
        </a:p>
      </dgm:t>
    </dgm:pt>
    <dgm:pt modelId="{9D0658A3-B2DC-4D8A-8D53-CCF3CD30B4B3}" type="sibTrans" cxnId="{0A0F906C-37B4-4BAA-9A36-606A7D8DC1B3}">
      <dgm:prSet/>
      <dgm:spPr/>
      <dgm:t>
        <a:bodyPr/>
        <a:lstStyle/>
        <a:p>
          <a:endParaRPr lang="pt-BR"/>
        </a:p>
      </dgm:t>
    </dgm:pt>
    <dgm:pt modelId="{7CB060D0-7B34-4654-B090-FB43A2495F48}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200" dirty="0">
              <a:solidFill>
                <a:schemeClr val="tx1"/>
              </a:solidFill>
            </a:rPr>
            <a:t>LOA</a:t>
          </a:r>
        </a:p>
        <a:p>
          <a:r>
            <a:rPr lang="pt-BR" sz="3200" dirty="0">
              <a:solidFill>
                <a:schemeClr val="tx1"/>
              </a:solidFill>
            </a:rPr>
            <a:t> 2024</a:t>
          </a:r>
        </a:p>
      </dgm:t>
    </dgm:pt>
    <dgm:pt modelId="{B24043C2-1640-4923-B180-2A473E9A7730}" type="parTrans" cxnId="{FE5C4863-1073-43CB-BB4E-41A73D60B8C4}">
      <dgm:prSet/>
      <dgm:spPr/>
      <dgm:t>
        <a:bodyPr/>
        <a:lstStyle/>
        <a:p>
          <a:endParaRPr lang="pt-BR"/>
        </a:p>
      </dgm:t>
    </dgm:pt>
    <dgm:pt modelId="{D1955D1F-910C-4992-BBC0-C678A591AFD6}" type="sibTrans" cxnId="{FE5C4863-1073-43CB-BB4E-41A73D60B8C4}">
      <dgm:prSet/>
      <dgm:spPr/>
      <dgm:t>
        <a:bodyPr/>
        <a:lstStyle/>
        <a:p>
          <a:endParaRPr lang="pt-BR"/>
        </a:p>
      </dgm:t>
    </dgm:pt>
    <dgm:pt modelId="{C433086F-E68A-4708-946C-F995DE7F9469}" type="pres">
      <dgm:prSet presAssocID="{975F05A4-83AE-4906-A989-9002F38EA5E8}" presName="CompostProcess" presStyleCnt="0">
        <dgm:presLayoutVars>
          <dgm:dir/>
          <dgm:resizeHandles val="exact"/>
        </dgm:presLayoutVars>
      </dgm:prSet>
      <dgm:spPr/>
    </dgm:pt>
    <dgm:pt modelId="{2C9A279C-FB4B-4B41-B716-729CFAA61007}" type="pres">
      <dgm:prSet presAssocID="{975F05A4-83AE-4906-A989-9002F38EA5E8}" presName="arrow" presStyleLbl="bgShp" presStyleIdx="0" presStyleCnt="1" custScaleX="117647" custLinFactNeighborX="3241" custLinFactNeighborY="0"/>
      <dgm:spPr/>
    </dgm:pt>
    <dgm:pt modelId="{A48CA382-4BEC-4443-A7A6-BDA81A1E4A5D}" type="pres">
      <dgm:prSet presAssocID="{975F05A4-83AE-4906-A989-9002F38EA5E8}" presName="linearProcess" presStyleCnt="0"/>
      <dgm:spPr/>
    </dgm:pt>
    <dgm:pt modelId="{69EAD46B-F116-4C8F-B25F-8B62EA507FA4}" type="pres">
      <dgm:prSet presAssocID="{FFD63E8D-6102-41F3-9D4F-EE10BDB804BA}" presName="textNode" presStyleLbl="node1" presStyleIdx="0" presStyleCnt="3" custScaleX="79668" custLinFactNeighborX="-83215" custLinFactNeighborY="3357">
        <dgm:presLayoutVars>
          <dgm:bulletEnabled val="1"/>
        </dgm:presLayoutVars>
      </dgm:prSet>
      <dgm:spPr/>
    </dgm:pt>
    <dgm:pt modelId="{04312668-C2E1-4FEB-BB84-241A0808A584}" type="pres">
      <dgm:prSet presAssocID="{A52CD9AB-EEBF-4930-88E9-0F6774D64131}" presName="sibTrans" presStyleCnt="0"/>
      <dgm:spPr/>
    </dgm:pt>
    <dgm:pt modelId="{BEFC1790-BEC7-42E3-8C91-2FC71BF77B77}" type="pres">
      <dgm:prSet presAssocID="{76917A36-BDFA-4C22-8240-4AFE2531FD13}" presName="textNode" presStyleLbl="node1" presStyleIdx="1" presStyleCnt="3" custScaleX="95725" custLinFactNeighborX="-78804" custLinFactNeighborY="3592">
        <dgm:presLayoutVars>
          <dgm:bulletEnabled val="1"/>
        </dgm:presLayoutVars>
      </dgm:prSet>
      <dgm:spPr/>
    </dgm:pt>
    <dgm:pt modelId="{9A8320DA-2248-4047-AEA1-FE88AE121E92}" type="pres">
      <dgm:prSet presAssocID="{9D0658A3-B2DC-4D8A-8D53-CCF3CD30B4B3}" presName="sibTrans" presStyleCnt="0"/>
      <dgm:spPr/>
    </dgm:pt>
    <dgm:pt modelId="{C22E1B7C-7EF1-4A0E-AB05-79755BDFD261}" type="pres">
      <dgm:prSet presAssocID="{7CB060D0-7B34-4654-B090-FB43A2495F48}" presName="textNode" presStyleLbl="node1" presStyleIdx="2" presStyleCnt="3" custScaleX="96468" custScaleY="99999" custLinFactX="-10104" custLinFactNeighborX="-100000" custLinFactNeighborY="3357">
        <dgm:presLayoutVars>
          <dgm:bulletEnabled val="1"/>
        </dgm:presLayoutVars>
      </dgm:prSet>
      <dgm:spPr/>
    </dgm:pt>
  </dgm:ptLst>
  <dgm:cxnLst>
    <dgm:cxn modelId="{1FBCD90E-AF03-4572-8700-D076F0FC9DDD}" srcId="{975F05A4-83AE-4906-A989-9002F38EA5E8}" destId="{FFD63E8D-6102-41F3-9D4F-EE10BDB804BA}" srcOrd="0" destOrd="0" parTransId="{C0FD3FBC-93BB-419D-B9C1-C059965C1903}" sibTransId="{A52CD9AB-EEBF-4930-88E9-0F6774D64131}"/>
    <dgm:cxn modelId="{A27D5610-BA62-47D5-8AB3-716169E98C25}" type="presOf" srcId="{76917A36-BDFA-4C22-8240-4AFE2531FD13}" destId="{BEFC1790-BEC7-42E3-8C91-2FC71BF77B77}" srcOrd="0" destOrd="0" presId="urn:microsoft.com/office/officeart/2005/8/layout/hProcess9"/>
    <dgm:cxn modelId="{FE5C4863-1073-43CB-BB4E-41A73D60B8C4}" srcId="{975F05A4-83AE-4906-A989-9002F38EA5E8}" destId="{7CB060D0-7B34-4654-B090-FB43A2495F48}" srcOrd="2" destOrd="0" parTransId="{B24043C2-1640-4923-B180-2A473E9A7730}" sibTransId="{D1955D1F-910C-4992-BBC0-C678A591AFD6}"/>
    <dgm:cxn modelId="{0A0F906C-37B4-4BAA-9A36-606A7D8DC1B3}" srcId="{975F05A4-83AE-4906-A989-9002F38EA5E8}" destId="{76917A36-BDFA-4C22-8240-4AFE2531FD13}" srcOrd="1" destOrd="0" parTransId="{6FBE734D-03BE-427E-8888-9D316D882688}" sibTransId="{9D0658A3-B2DC-4D8A-8D53-CCF3CD30B4B3}"/>
    <dgm:cxn modelId="{720F1B70-E9FF-4E4E-A259-5973531CC9E2}" type="presOf" srcId="{975F05A4-83AE-4906-A989-9002F38EA5E8}" destId="{C433086F-E68A-4708-946C-F995DE7F9469}" srcOrd="0" destOrd="0" presId="urn:microsoft.com/office/officeart/2005/8/layout/hProcess9"/>
    <dgm:cxn modelId="{C61EC47D-73E7-49F9-BABD-61C6955D9B37}" type="presOf" srcId="{7CB060D0-7B34-4654-B090-FB43A2495F48}" destId="{C22E1B7C-7EF1-4A0E-AB05-79755BDFD261}" srcOrd="0" destOrd="0" presId="urn:microsoft.com/office/officeart/2005/8/layout/hProcess9"/>
    <dgm:cxn modelId="{955FC6E2-FA96-45A3-A4BA-1D408C187541}" type="presOf" srcId="{FFD63E8D-6102-41F3-9D4F-EE10BDB804BA}" destId="{69EAD46B-F116-4C8F-B25F-8B62EA507FA4}" srcOrd="0" destOrd="0" presId="urn:microsoft.com/office/officeart/2005/8/layout/hProcess9"/>
    <dgm:cxn modelId="{342B508A-D7B5-4B78-A96C-E3960AE299EF}" type="presParOf" srcId="{C433086F-E68A-4708-946C-F995DE7F9469}" destId="{2C9A279C-FB4B-4B41-B716-729CFAA61007}" srcOrd="0" destOrd="0" presId="urn:microsoft.com/office/officeart/2005/8/layout/hProcess9"/>
    <dgm:cxn modelId="{2EE4DC0B-E017-4EB7-847E-51020BCD72F4}" type="presParOf" srcId="{C433086F-E68A-4708-946C-F995DE7F9469}" destId="{A48CA382-4BEC-4443-A7A6-BDA81A1E4A5D}" srcOrd="1" destOrd="0" presId="urn:microsoft.com/office/officeart/2005/8/layout/hProcess9"/>
    <dgm:cxn modelId="{FEFFCA75-4913-49D1-90A3-7531D7E10AC7}" type="presParOf" srcId="{A48CA382-4BEC-4443-A7A6-BDA81A1E4A5D}" destId="{69EAD46B-F116-4C8F-B25F-8B62EA507FA4}" srcOrd="0" destOrd="0" presId="urn:microsoft.com/office/officeart/2005/8/layout/hProcess9"/>
    <dgm:cxn modelId="{AF9083F9-EB05-456B-B39A-F58C92BDDAB7}" type="presParOf" srcId="{A48CA382-4BEC-4443-A7A6-BDA81A1E4A5D}" destId="{04312668-C2E1-4FEB-BB84-241A0808A584}" srcOrd="1" destOrd="0" presId="urn:microsoft.com/office/officeart/2005/8/layout/hProcess9"/>
    <dgm:cxn modelId="{C46D1E6E-0A3B-43D4-B85E-8B721C8E8235}" type="presParOf" srcId="{A48CA382-4BEC-4443-A7A6-BDA81A1E4A5D}" destId="{BEFC1790-BEC7-42E3-8C91-2FC71BF77B77}" srcOrd="2" destOrd="0" presId="urn:microsoft.com/office/officeart/2005/8/layout/hProcess9"/>
    <dgm:cxn modelId="{37A87C6A-21D2-408A-B859-CD9B89CE7450}" type="presParOf" srcId="{A48CA382-4BEC-4443-A7A6-BDA81A1E4A5D}" destId="{9A8320DA-2248-4047-AEA1-FE88AE121E92}" srcOrd="3" destOrd="0" presId="urn:microsoft.com/office/officeart/2005/8/layout/hProcess9"/>
    <dgm:cxn modelId="{C9055561-05C2-4F4D-A260-340D2A9B93F2}" type="presParOf" srcId="{A48CA382-4BEC-4443-A7A6-BDA81A1E4A5D}" destId="{C22E1B7C-7EF1-4A0E-AB05-79755BDFD261}" srcOrd="4" destOrd="0" presId="urn:microsoft.com/office/officeart/2005/8/layout/hProcess9"/>
  </dgm:cxnLst>
  <dgm:bg>
    <a:solidFill>
      <a:schemeClr val="accent5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776F34-6731-44E5-B7CB-1936B4627F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F83C1EE-9890-40BC-9D17-63A77FCC4FFD}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200" b="1" dirty="0">
              <a:solidFill>
                <a:schemeClr val="tx1"/>
              </a:solidFill>
            </a:rPr>
            <a:t>PPA</a:t>
          </a:r>
        </a:p>
      </dgm:t>
    </dgm:pt>
    <dgm:pt modelId="{71694913-5D11-4F59-B9DB-9B4FA1DDE7C7}" type="parTrans" cxnId="{1A145E36-5EEE-4DED-9F5A-3E7CDB138E58}">
      <dgm:prSet/>
      <dgm:spPr/>
      <dgm:t>
        <a:bodyPr/>
        <a:lstStyle/>
        <a:p>
          <a:endParaRPr lang="pt-BR"/>
        </a:p>
      </dgm:t>
    </dgm:pt>
    <dgm:pt modelId="{A9B62257-CFE5-441B-8121-C0C12014599E}" type="sibTrans" cxnId="{1A145E36-5EEE-4DED-9F5A-3E7CDB138E58}">
      <dgm:prSet/>
      <dgm:spPr/>
      <dgm:t>
        <a:bodyPr/>
        <a:lstStyle/>
        <a:p>
          <a:endParaRPr lang="pt-BR"/>
        </a:p>
      </dgm:t>
    </dgm:pt>
    <dgm:pt modelId="{8B0C9136-B771-481A-B9D9-1FB024EB82B8}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200" b="1" dirty="0">
              <a:solidFill>
                <a:schemeClr val="tx1"/>
              </a:solidFill>
            </a:rPr>
            <a:t>LDO</a:t>
          </a:r>
        </a:p>
      </dgm:t>
    </dgm:pt>
    <dgm:pt modelId="{69D3B23A-6853-453B-BC01-72963B8D772F}" type="parTrans" cxnId="{BCA65CA2-6D2D-4E9F-9A72-6EF5E7C596F9}">
      <dgm:prSet/>
      <dgm:spPr/>
      <dgm:t>
        <a:bodyPr/>
        <a:lstStyle/>
        <a:p>
          <a:endParaRPr lang="pt-BR"/>
        </a:p>
      </dgm:t>
    </dgm:pt>
    <dgm:pt modelId="{201FB0A6-CBDA-4DA4-A94E-A2C402A1C65B}" type="sibTrans" cxnId="{BCA65CA2-6D2D-4E9F-9A72-6EF5E7C596F9}">
      <dgm:prSet/>
      <dgm:spPr/>
      <dgm:t>
        <a:bodyPr/>
        <a:lstStyle/>
        <a:p>
          <a:endParaRPr lang="pt-BR"/>
        </a:p>
      </dgm:t>
    </dgm:pt>
    <dgm:pt modelId="{E04CF273-9894-4A3A-AB10-73C623065BBE}">
      <dgm:prSet phldrT="[Texto]" custT="1"/>
      <dgm:spPr>
        <a:solidFill>
          <a:schemeClr val="accent6"/>
        </a:solidFill>
      </dgm:spPr>
      <dgm:t>
        <a:bodyPr/>
        <a:lstStyle/>
        <a:p>
          <a:r>
            <a:rPr lang="pt-BR" sz="3200" b="1" dirty="0">
              <a:solidFill>
                <a:schemeClr val="tx1"/>
              </a:solidFill>
            </a:rPr>
            <a:t>LOA</a:t>
          </a:r>
        </a:p>
      </dgm:t>
    </dgm:pt>
    <dgm:pt modelId="{C3E24091-8D15-4392-85BB-D038E776B8DF}" type="parTrans" cxnId="{4E7B60F2-A43B-42CE-8F67-80D1507E0CB6}">
      <dgm:prSet/>
      <dgm:spPr/>
      <dgm:t>
        <a:bodyPr/>
        <a:lstStyle/>
        <a:p>
          <a:endParaRPr lang="pt-BR"/>
        </a:p>
      </dgm:t>
    </dgm:pt>
    <dgm:pt modelId="{796C1B0F-B2F1-40F4-B50B-CE34D051551C}" type="sibTrans" cxnId="{4E7B60F2-A43B-42CE-8F67-80D1507E0CB6}">
      <dgm:prSet/>
      <dgm:spPr/>
      <dgm:t>
        <a:bodyPr/>
        <a:lstStyle/>
        <a:p>
          <a:endParaRPr lang="pt-BR"/>
        </a:p>
      </dgm:t>
    </dgm:pt>
    <dgm:pt modelId="{E96CF0AC-C5DE-44BD-A04A-B027079D0E5D}">
      <dgm:prSet phldrT="[Texto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pt-BR" sz="3200" dirty="0"/>
            <a:t>EXECUTAR</a:t>
          </a:r>
        </a:p>
      </dgm:t>
    </dgm:pt>
    <dgm:pt modelId="{448CB944-41E9-47A2-872E-D80CD8D5F12A}" type="parTrans" cxnId="{1A2D6136-FA88-4BFC-9B16-E8598A19052D}">
      <dgm:prSet/>
      <dgm:spPr/>
      <dgm:t>
        <a:bodyPr/>
        <a:lstStyle/>
        <a:p>
          <a:endParaRPr lang="pt-BR"/>
        </a:p>
      </dgm:t>
    </dgm:pt>
    <dgm:pt modelId="{00D0ACFD-47B0-43E7-876B-1343D4EB6E66}" type="sibTrans" cxnId="{1A2D6136-FA88-4BFC-9B16-E8598A19052D}">
      <dgm:prSet/>
      <dgm:spPr/>
      <dgm:t>
        <a:bodyPr/>
        <a:lstStyle/>
        <a:p>
          <a:endParaRPr lang="pt-BR"/>
        </a:p>
      </dgm:t>
    </dgm:pt>
    <dgm:pt modelId="{67761D2D-AFE0-4200-BEF4-650F33C97D91}">
      <dgm:prSet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pt-BR" sz="3200" dirty="0"/>
            <a:t>PLANEJAR</a:t>
          </a:r>
        </a:p>
      </dgm:t>
    </dgm:pt>
    <dgm:pt modelId="{04B93736-2DA7-4CA4-8394-87B4E0930027}" type="parTrans" cxnId="{0BF326C3-1EFF-4F3E-9834-0DF4E23D2AE0}">
      <dgm:prSet/>
      <dgm:spPr/>
      <dgm:t>
        <a:bodyPr/>
        <a:lstStyle/>
        <a:p>
          <a:endParaRPr lang="pt-BR"/>
        </a:p>
      </dgm:t>
    </dgm:pt>
    <dgm:pt modelId="{E50DD84D-BC77-49CC-A906-18A2E94D3C5F}" type="sibTrans" cxnId="{0BF326C3-1EFF-4F3E-9834-0DF4E23D2AE0}">
      <dgm:prSet/>
      <dgm:spPr/>
      <dgm:t>
        <a:bodyPr/>
        <a:lstStyle/>
        <a:p>
          <a:endParaRPr lang="pt-BR"/>
        </a:p>
      </dgm:t>
    </dgm:pt>
    <dgm:pt modelId="{CAB880EE-0A8B-4859-8B59-A5461509D471}">
      <dgm:prSet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pt-BR" sz="3200" dirty="0"/>
            <a:t>ORIENTAR</a:t>
          </a:r>
        </a:p>
      </dgm:t>
    </dgm:pt>
    <dgm:pt modelId="{2C870671-3FF2-402F-83D8-35967C3839EF}" type="parTrans" cxnId="{F9FB1251-C991-4BEF-A728-C8AE7C769CE1}">
      <dgm:prSet/>
      <dgm:spPr/>
      <dgm:t>
        <a:bodyPr/>
        <a:lstStyle/>
        <a:p>
          <a:endParaRPr lang="pt-BR"/>
        </a:p>
      </dgm:t>
    </dgm:pt>
    <dgm:pt modelId="{25936043-CA25-4E40-9B12-8B04CC43AB26}" type="sibTrans" cxnId="{F9FB1251-C991-4BEF-A728-C8AE7C769CE1}">
      <dgm:prSet/>
      <dgm:spPr/>
      <dgm:t>
        <a:bodyPr/>
        <a:lstStyle/>
        <a:p>
          <a:endParaRPr lang="pt-BR"/>
        </a:p>
      </dgm:t>
    </dgm:pt>
    <dgm:pt modelId="{0C774125-E10A-4BD4-9864-720E057FC44A}" type="pres">
      <dgm:prSet presAssocID="{CF776F34-6731-44E5-B7CB-1936B4627F6F}" presName="linearFlow" presStyleCnt="0">
        <dgm:presLayoutVars>
          <dgm:dir/>
          <dgm:animLvl val="lvl"/>
          <dgm:resizeHandles val="exact"/>
        </dgm:presLayoutVars>
      </dgm:prSet>
      <dgm:spPr/>
    </dgm:pt>
    <dgm:pt modelId="{ED7EE1C0-C41E-4ED0-AFC9-8760320B07A6}" type="pres">
      <dgm:prSet presAssocID="{1F83C1EE-9890-40BC-9D17-63A77FCC4FFD}" presName="composite" presStyleCnt="0"/>
      <dgm:spPr/>
    </dgm:pt>
    <dgm:pt modelId="{6E580C6B-342C-4029-A2EF-17AC73263352}" type="pres">
      <dgm:prSet presAssocID="{1F83C1EE-9890-40BC-9D17-63A77FCC4FFD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12351905-07E9-45C0-9367-66BF12797724}" type="pres">
      <dgm:prSet presAssocID="{1F83C1EE-9890-40BC-9D17-63A77FCC4FFD}" presName="descendantText" presStyleLbl="alignAcc1" presStyleIdx="0" presStyleCnt="3" custScaleY="100000" custLinFactNeighborX="344" custLinFactNeighborY="28873">
        <dgm:presLayoutVars>
          <dgm:bulletEnabled val="1"/>
        </dgm:presLayoutVars>
      </dgm:prSet>
      <dgm:spPr/>
    </dgm:pt>
    <dgm:pt modelId="{C349F20D-72F6-4DAB-8C40-DFAEBC32D084}" type="pres">
      <dgm:prSet presAssocID="{A9B62257-CFE5-441B-8121-C0C12014599E}" presName="sp" presStyleCnt="0"/>
      <dgm:spPr/>
    </dgm:pt>
    <dgm:pt modelId="{F239AF2A-5EEF-4C1F-B0C2-79D58CA6ED70}" type="pres">
      <dgm:prSet presAssocID="{8B0C9136-B771-481A-B9D9-1FB024EB82B8}" presName="composite" presStyleCnt="0"/>
      <dgm:spPr/>
    </dgm:pt>
    <dgm:pt modelId="{F3ED7F0B-499F-4387-8EC3-2229F8F47CC4}" type="pres">
      <dgm:prSet presAssocID="{8B0C9136-B771-481A-B9D9-1FB024EB82B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52324038-1A25-47D9-86A7-D25A9C67D1D4}" type="pres">
      <dgm:prSet presAssocID="{8B0C9136-B771-481A-B9D9-1FB024EB82B8}" presName="descendantText" presStyleLbl="alignAcc1" presStyleIdx="1" presStyleCnt="3" custScaleY="122733" custLinFactNeighborX="0" custLinFactNeighborY="-10393">
        <dgm:presLayoutVars>
          <dgm:bulletEnabled val="1"/>
        </dgm:presLayoutVars>
      </dgm:prSet>
      <dgm:spPr/>
    </dgm:pt>
    <dgm:pt modelId="{7FC275E2-8E8E-4F4A-9761-02A9C7EB167F}" type="pres">
      <dgm:prSet presAssocID="{201FB0A6-CBDA-4DA4-A94E-A2C402A1C65B}" presName="sp" presStyleCnt="0"/>
      <dgm:spPr/>
    </dgm:pt>
    <dgm:pt modelId="{2C899B22-8000-4B2D-8169-F8CCA725E1CA}" type="pres">
      <dgm:prSet presAssocID="{E04CF273-9894-4A3A-AB10-73C623065BBE}" presName="composite" presStyleCnt="0"/>
      <dgm:spPr/>
    </dgm:pt>
    <dgm:pt modelId="{0ADCD16B-BE39-45F5-BBE4-5616DC52ADC6}" type="pres">
      <dgm:prSet presAssocID="{E04CF273-9894-4A3A-AB10-73C623065BBE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3289703-B770-4301-A532-88574B46E5DA}" type="pres">
      <dgm:prSet presAssocID="{E04CF273-9894-4A3A-AB10-73C623065BBE}" presName="descendantText" presStyleLbl="alignAcc1" presStyleIdx="2" presStyleCnt="3" custScaleX="100758" custLinFactNeighborX="-379" custLinFactNeighborY="-1212">
        <dgm:presLayoutVars>
          <dgm:bulletEnabled val="1"/>
        </dgm:presLayoutVars>
      </dgm:prSet>
      <dgm:spPr/>
    </dgm:pt>
  </dgm:ptLst>
  <dgm:cxnLst>
    <dgm:cxn modelId="{01396C14-9D8E-48DC-A350-9E22F5E4DBB0}" type="presOf" srcId="{E04CF273-9894-4A3A-AB10-73C623065BBE}" destId="{0ADCD16B-BE39-45F5-BBE4-5616DC52ADC6}" srcOrd="0" destOrd="0" presId="urn:microsoft.com/office/officeart/2005/8/layout/chevron2"/>
    <dgm:cxn modelId="{1A145E36-5EEE-4DED-9F5A-3E7CDB138E58}" srcId="{CF776F34-6731-44E5-B7CB-1936B4627F6F}" destId="{1F83C1EE-9890-40BC-9D17-63A77FCC4FFD}" srcOrd="0" destOrd="0" parTransId="{71694913-5D11-4F59-B9DB-9B4FA1DDE7C7}" sibTransId="{A9B62257-CFE5-441B-8121-C0C12014599E}"/>
    <dgm:cxn modelId="{1A2D6136-FA88-4BFC-9B16-E8598A19052D}" srcId="{E04CF273-9894-4A3A-AB10-73C623065BBE}" destId="{E96CF0AC-C5DE-44BD-A04A-B027079D0E5D}" srcOrd="0" destOrd="0" parTransId="{448CB944-41E9-47A2-872E-D80CD8D5F12A}" sibTransId="{00D0ACFD-47B0-43E7-876B-1343D4EB6E66}"/>
    <dgm:cxn modelId="{31110D3F-2B34-4239-B8A6-483836C248B0}" type="presOf" srcId="{8B0C9136-B771-481A-B9D9-1FB024EB82B8}" destId="{F3ED7F0B-499F-4387-8EC3-2229F8F47CC4}" srcOrd="0" destOrd="0" presId="urn:microsoft.com/office/officeart/2005/8/layout/chevron2"/>
    <dgm:cxn modelId="{1498085B-75EC-4F7B-B1D2-42E498994F79}" type="presOf" srcId="{CF776F34-6731-44E5-B7CB-1936B4627F6F}" destId="{0C774125-E10A-4BD4-9864-720E057FC44A}" srcOrd="0" destOrd="0" presId="urn:microsoft.com/office/officeart/2005/8/layout/chevron2"/>
    <dgm:cxn modelId="{F9FB1251-C991-4BEF-A728-C8AE7C769CE1}" srcId="{8B0C9136-B771-481A-B9D9-1FB024EB82B8}" destId="{CAB880EE-0A8B-4859-8B59-A5461509D471}" srcOrd="0" destOrd="0" parTransId="{2C870671-3FF2-402F-83D8-35967C3839EF}" sibTransId="{25936043-CA25-4E40-9B12-8B04CC43AB26}"/>
    <dgm:cxn modelId="{BCA65CA2-6D2D-4E9F-9A72-6EF5E7C596F9}" srcId="{CF776F34-6731-44E5-B7CB-1936B4627F6F}" destId="{8B0C9136-B771-481A-B9D9-1FB024EB82B8}" srcOrd="1" destOrd="0" parTransId="{69D3B23A-6853-453B-BC01-72963B8D772F}" sibTransId="{201FB0A6-CBDA-4DA4-A94E-A2C402A1C65B}"/>
    <dgm:cxn modelId="{0BF326C3-1EFF-4F3E-9834-0DF4E23D2AE0}" srcId="{1F83C1EE-9890-40BC-9D17-63A77FCC4FFD}" destId="{67761D2D-AFE0-4200-BEF4-650F33C97D91}" srcOrd="0" destOrd="0" parTransId="{04B93736-2DA7-4CA4-8394-87B4E0930027}" sibTransId="{E50DD84D-BC77-49CC-A906-18A2E94D3C5F}"/>
    <dgm:cxn modelId="{8E54A4D0-199B-4160-AD9B-63E738AF6EAF}" type="presOf" srcId="{67761D2D-AFE0-4200-BEF4-650F33C97D91}" destId="{12351905-07E9-45C0-9367-66BF12797724}" srcOrd="0" destOrd="0" presId="urn:microsoft.com/office/officeart/2005/8/layout/chevron2"/>
    <dgm:cxn modelId="{FB8191D9-0E78-4293-B88D-13C0804D3CD6}" type="presOf" srcId="{E96CF0AC-C5DE-44BD-A04A-B027079D0E5D}" destId="{43289703-B770-4301-A532-88574B46E5DA}" srcOrd="0" destOrd="0" presId="urn:microsoft.com/office/officeart/2005/8/layout/chevron2"/>
    <dgm:cxn modelId="{259000DF-7A46-47F4-94FA-F4E1DA59ACB6}" type="presOf" srcId="{CAB880EE-0A8B-4859-8B59-A5461509D471}" destId="{52324038-1A25-47D9-86A7-D25A9C67D1D4}" srcOrd="0" destOrd="0" presId="urn:microsoft.com/office/officeart/2005/8/layout/chevron2"/>
    <dgm:cxn modelId="{4E7B60F2-A43B-42CE-8F67-80D1507E0CB6}" srcId="{CF776F34-6731-44E5-B7CB-1936B4627F6F}" destId="{E04CF273-9894-4A3A-AB10-73C623065BBE}" srcOrd="2" destOrd="0" parTransId="{C3E24091-8D15-4392-85BB-D038E776B8DF}" sibTransId="{796C1B0F-B2F1-40F4-B50B-CE34D051551C}"/>
    <dgm:cxn modelId="{E94F0FF8-FD15-4D59-84B5-3877A8B3421D}" type="presOf" srcId="{1F83C1EE-9890-40BC-9D17-63A77FCC4FFD}" destId="{6E580C6B-342C-4029-A2EF-17AC73263352}" srcOrd="0" destOrd="0" presId="urn:microsoft.com/office/officeart/2005/8/layout/chevron2"/>
    <dgm:cxn modelId="{FFE0FC3E-3CD8-4443-9891-DFB7A56503E1}" type="presParOf" srcId="{0C774125-E10A-4BD4-9864-720E057FC44A}" destId="{ED7EE1C0-C41E-4ED0-AFC9-8760320B07A6}" srcOrd="0" destOrd="0" presId="urn:microsoft.com/office/officeart/2005/8/layout/chevron2"/>
    <dgm:cxn modelId="{50C630C0-C61B-4DE5-A397-F47D26E8B9B9}" type="presParOf" srcId="{ED7EE1C0-C41E-4ED0-AFC9-8760320B07A6}" destId="{6E580C6B-342C-4029-A2EF-17AC73263352}" srcOrd="0" destOrd="0" presId="urn:microsoft.com/office/officeart/2005/8/layout/chevron2"/>
    <dgm:cxn modelId="{8707D319-C63A-4AE7-A154-6B36DA903ECC}" type="presParOf" srcId="{ED7EE1C0-C41E-4ED0-AFC9-8760320B07A6}" destId="{12351905-07E9-45C0-9367-66BF12797724}" srcOrd="1" destOrd="0" presId="urn:microsoft.com/office/officeart/2005/8/layout/chevron2"/>
    <dgm:cxn modelId="{6B96CE7C-8CED-41F7-BA14-6125604CEF7B}" type="presParOf" srcId="{0C774125-E10A-4BD4-9864-720E057FC44A}" destId="{C349F20D-72F6-4DAB-8C40-DFAEBC32D084}" srcOrd="1" destOrd="0" presId="urn:microsoft.com/office/officeart/2005/8/layout/chevron2"/>
    <dgm:cxn modelId="{4B8B57D5-CB7D-4070-8A9C-2265F5F68372}" type="presParOf" srcId="{0C774125-E10A-4BD4-9864-720E057FC44A}" destId="{F239AF2A-5EEF-4C1F-B0C2-79D58CA6ED70}" srcOrd="2" destOrd="0" presId="urn:microsoft.com/office/officeart/2005/8/layout/chevron2"/>
    <dgm:cxn modelId="{F28A2131-88D2-4F75-9AC5-EFA682A7F283}" type="presParOf" srcId="{F239AF2A-5EEF-4C1F-B0C2-79D58CA6ED70}" destId="{F3ED7F0B-499F-4387-8EC3-2229F8F47CC4}" srcOrd="0" destOrd="0" presId="urn:microsoft.com/office/officeart/2005/8/layout/chevron2"/>
    <dgm:cxn modelId="{E7A6C507-A9B2-42BF-912E-62A955A78FEE}" type="presParOf" srcId="{F239AF2A-5EEF-4C1F-B0C2-79D58CA6ED70}" destId="{52324038-1A25-47D9-86A7-D25A9C67D1D4}" srcOrd="1" destOrd="0" presId="urn:microsoft.com/office/officeart/2005/8/layout/chevron2"/>
    <dgm:cxn modelId="{3C00FD3F-FF12-452B-88B9-9EA8D12CBD3A}" type="presParOf" srcId="{0C774125-E10A-4BD4-9864-720E057FC44A}" destId="{7FC275E2-8E8E-4F4A-9761-02A9C7EB167F}" srcOrd="3" destOrd="0" presId="urn:microsoft.com/office/officeart/2005/8/layout/chevron2"/>
    <dgm:cxn modelId="{47AE02FB-6CEF-4D65-8746-56E0DA0C871E}" type="presParOf" srcId="{0C774125-E10A-4BD4-9864-720E057FC44A}" destId="{2C899B22-8000-4B2D-8169-F8CCA725E1CA}" srcOrd="4" destOrd="0" presId="urn:microsoft.com/office/officeart/2005/8/layout/chevron2"/>
    <dgm:cxn modelId="{10D2A5F6-6B6E-405A-B5CD-FCFD75C3D3A1}" type="presParOf" srcId="{2C899B22-8000-4B2D-8169-F8CCA725E1CA}" destId="{0ADCD16B-BE39-45F5-BBE4-5616DC52ADC6}" srcOrd="0" destOrd="0" presId="urn:microsoft.com/office/officeart/2005/8/layout/chevron2"/>
    <dgm:cxn modelId="{AD1B9EA7-44D8-4EFB-83B6-8693631D8159}" type="presParOf" srcId="{2C899B22-8000-4B2D-8169-F8CCA725E1CA}" destId="{43289703-B770-4301-A532-88574B46E5D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9A279C-FB4B-4B41-B716-729CFAA61007}">
      <dsp:nvSpPr>
        <dsp:cNvPr id="0" name=""/>
        <dsp:cNvSpPr/>
      </dsp:nvSpPr>
      <dsp:spPr>
        <a:xfrm>
          <a:off x="4" y="0"/>
          <a:ext cx="9143995" cy="458112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AD46B-F116-4C8F-B25F-8B62EA507FA4}">
      <dsp:nvSpPr>
        <dsp:cNvPr id="0" name=""/>
        <dsp:cNvSpPr/>
      </dsp:nvSpPr>
      <dsp:spPr>
        <a:xfrm>
          <a:off x="0" y="1435853"/>
          <a:ext cx="2344808" cy="1832450"/>
        </a:xfrm>
        <a:prstGeom prst="roundRect">
          <a:avLst/>
        </a:prstGeom>
        <a:solidFill>
          <a:schemeClr val="accent6"/>
        </a:soli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>
              <a:solidFill>
                <a:schemeClr val="tx1"/>
              </a:solidFill>
            </a:rPr>
            <a:t>PPA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2022/2025</a:t>
          </a:r>
        </a:p>
      </dsp:txBody>
      <dsp:txXfrm>
        <a:off x="89453" y="1525306"/>
        <a:ext cx="2165902" cy="1653544"/>
      </dsp:txXfrm>
    </dsp:sp>
    <dsp:sp modelId="{BEFC1790-BEC7-42E3-8C91-2FC71BF77B77}">
      <dsp:nvSpPr>
        <dsp:cNvPr id="0" name=""/>
        <dsp:cNvSpPr/>
      </dsp:nvSpPr>
      <dsp:spPr>
        <a:xfrm>
          <a:off x="2555776" y="1440159"/>
          <a:ext cx="2817402" cy="1832450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>
              <a:solidFill>
                <a:schemeClr val="tx1"/>
              </a:solidFill>
            </a:rPr>
            <a:t>LDO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>
              <a:solidFill>
                <a:schemeClr val="tx1"/>
              </a:solidFill>
            </a:rPr>
            <a:t>2024</a:t>
          </a:r>
        </a:p>
      </dsp:txBody>
      <dsp:txXfrm>
        <a:off x="2645229" y="1529612"/>
        <a:ext cx="2638496" cy="1653544"/>
      </dsp:txXfrm>
    </dsp:sp>
    <dsp:sp modelId="{C22E1B7C-7EF1-4A0E-AB05-79755BDFD261}">
      <dsp:nvSpPr>
        <dsp:cNvPr id="0" name=""/>
        <dsp:cNvSpPr/>
      </dsp:nvSpPr>
      <dsp:spPr>
        <a:xfrm>
          <a:off x="5436086" y="1435862"/>
          <a:ext cx="2839270" cy="1832432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>
              <a:solidFill>
                <a:schemeClr val="tx1"/>
              </a:solidFill>
            </a:rPr>
            <a:t>LOA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>
              <a:solidFill>
                <a:schemeClr val="tx1"/>
              </a:solidFill>
            </a:rPr>
            <a:t> 2024</a:t>
          </a:r>
        </a:p>
      </dsp:txBody>
      <dsp:txXfrm>
        <a:off x="5525538" y="1525314"/>
        <a:ext cx="2660366" cy="1653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580C6B-342C-4029-A2EF-17AC73263352}">
      <dsp:nvSpPr>
        <dsp:cNvPr id="0" name=""/>
        <dsp:cNvSpPr/>
      </dsp:nvSpPr>
      <dsp:spPr>
        <a:xfrm rot="5400000">
          <a:off x="-182487" y="168194"/>
          <a:ext cx="1110889" cy="777622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>
              <a:solidFill>
                <a:schemeClr val="tx1"/>
              </a:solidFill>
            </a:rPr>
            <a:t>PPA</a:t>
          </a:r>
        </a:p>
      </dsp:txBody>
      <dsp:txXfrm rot="-5400000">
        <a:off x="-15853" y="390371"/>
        <a:ext cx="777622" cy="333267"/>
      </dsp:txXfrm>
    </dsp:sp>
    <dsp:sp modelId="{12351905-07E9-45C0-9367-66BF12797724}">
      <dsp:nvSpPr>
        <dsp:cNvPr id="0" name=""/>
        <dsp:cNvSpPr/>
      </dsp:nvSpPr>
      <dsp:spPr>
        <a:xfrm rot="5400000">
          <a:off x="4599582" y="-3611803"/>
          <a:ext cx="722457" cy="8366377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3200" kern="1200" dirty="0"/>
            <a:t>PLANEJAR</a:t>
          </a:r>
        </a:p>
      </dsp:txBody>
      <dsp:txXfrm rot="-5400000">
        <a:off x="777623" y="245423"/>
        <a:ext cx="8331110" cy="651923"/>
      </dsp:txXfrm>
    </dsp:sp>
    <dsp:sp modelId="{F3ED7F0B-499F-4387-8EC3-2229F8F47CC4}">
      <dsp:nvSpPr>
        <dsp:cNvPr id="0" name=""/>
        <dsp:cNvSpPr/>
      </dsp:nvSpPr>
      <dsp:spPr>
        <a:xfrm rot="5400000">
          <a:off x="-182487" y="1164394"/>
          <a:ext cx="1110889" cy="777622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>
              <a:solidFill>
                <a:schemeClr val="tx1"/>
              </a:solidFill>
            </a:rPr>
            <a:t>LDO</a:t>
          </a:r>
        </a:p>
      </dsp:txBody>
      <dsp:txXfrm rot="-5400000">
        <a:off x="-15853" y="1386571"/>
        <a:ext cx="777622" cy="333267"/>
      </dsp:txXfrm>
    </dsp:sp>
    <dsp:sp modelId="{52324038-1A25-47D9-86A7-D25A9C67D1D4}">
      <dsp:nvSpPr>
        <dsp:cNvPr id="0" name=""/>
        <dsp:cNvSpPr/>
      </dsp:nvSpPr>
      <dsp:spPr>
        <a:xfrm rot="5400000">
          <a:off x="4501842" y="-2899434"/>
          <a:ext cx="886227" cy="8366377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3200" kern="1200" dirty="0"/>
            <a:t>ORIENTAR</a:t>
          </a:r>
        </a:p>
      </dsp:txBody>
      <dsp:txXfrm rot="-5400000">
        <a:off x="761767" y="883903"/>
        <a:ext cx="8323115" cy="799703"/>
      </dsp:txXfrm>
    </dsp:sp>
    <dsp:sp modelId="{0ADCD16B-BE39-45F5-BBE4-5616DC52ADC6}">
      <dsp:nvSpPr>
        <dsp:cNvPr id="0" name=""/>
        <dsp:cNvSpPr/>
      </dsp:nvSpPr>
      <dsp:spPr>
        <a:xfrm rot="5400000">
          <a:off x="-182487" y="2078519"/>
          <a:ext cx="1110889" cy="777622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>
              <a:solidFill>
                <a:schemeClr val="tx1"/>
              </a:solidFill>
            </a:rPr>
            <a:t>LOA</a:t>
          </a:r>
        </a:p>
      </dsp:txBody>
      <dsp:txXfrm rot="-5400000">
        <a:off x="-15853" y="2300696"/>
        <a:ext cx="777622" cy="333267"/>
      </dsp:txXfrm>
    </dsp:sp>
    <dsp:sp modelId="{43289703-B770-4301-A532-88574B46E5DA}">
      <dsp:nvSpPr>
        <dsp:cNvPr id="0" name=""/>
        <dsp:cNvSpPr/>
      </dsp:nvSpPr>
      <dsp:spPr>
        <a:xfrm rot="5400000">
          <a:off x="4552209" y="-1950724"/>
          <a:ext cx="722077" cy="8429794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3200" kern="1200" dirty="0"/>
            <a:t>EXECUTAR</a:t>
          </a:r>
        </a:p>
      </dsp:txBody>
      <dsp:txXfrm rot="-5400000">
        <a:off x="698351" y="1938383"/>
        <a:ext cx="8394545" cy="6515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BE705-4008-4A5D-B42B-34F65B278F78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04667-D0BF-4DE1-8852-9E8185090D1C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161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8491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42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485441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52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71629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53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86190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62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6796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68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95430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72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38341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75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92914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76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6303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39936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909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820744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17760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14277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54936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92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39344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96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033158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102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486516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105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204304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106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078222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837479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16115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7868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118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89579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120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11073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66047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122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7208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76094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8806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55364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19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1689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93056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604667-D0BF-4DE1-8852-9E8185090D1C}" type="slidenum">
              <a:rPr lang="pt-BR" smtClean="0"/>
              <a:pPr/>
              <a:t>38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5857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9D86F-DFDF-4A3A-86B2-7B11B5C4CF64}" type="datetimeFigureOut">
              <a:rPr lang="pt-BR" smtClean="0"/>
              <a:pPr/>
              <a:t>13/11/2023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1CDE6-9281-4779-98B8-6071148CA095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mbh.mg.gov.br/atividade-legislativa/orcamento/PPA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www.cmbh.mg.gov.br/atividade-legislativa/orcamento/LDO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700474"/>
            <a:ext cx="9144000" cy="515752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pt-BR" sz="3600" b="1" dirty="0">
                <a:solidFill>
                  <a:schemeClr val="tx2">
                    <a:lumMod val="75000"/>
                  </a:schemeClr>
                </a:solidFill>
              </a:rPr>
              <a:t>AUDIÊNCIA PÚBLICA</a:t>
            </a:r>
            <a:br>
              <a:rPr lang="pt-BR" sz="3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sz="3600" b="1" dirty="0">
                <a:solidFill>
                  <a:schemeClr val="tx2">
                    <a:lumMod val="75000"/>
                  </a:schemeClr>
                </a:solidFill>
              </a:rPr>
              <a:t>LEI ORÇAMENTÁRIA ANUAL - LOA 2024</a:t>
            </a:r>
          </a:p>
        </p:txBody>
      </p:sp>
      <p:pic>
        <p:nvPicPr>
          <p:cNvPr id="3" name="Picture 2" descr="PORTO XAVIER-FOTO:JAIR.ANDRE.Z - PORTO XAVIER - 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15"/>
            <a:ext cx="2771800" cy="170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orto Xavier - Rio Uruguai Fronteira Bras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0"/>
            <a:ext cx="3024336" cy="170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NS DA CIDADE DE PORTO XAVIER - RS - PORTO XAVIER - 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2615"/>
            <a:ext cx="3347864" cy="170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01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sz="3600" dirty="0"/>
              <a:t>PROGRAMA E AÇÕES </a:t>
            </a:r>
          </a:p>
          <a:p>
            <a:pPr marL="0" indent="0" algn="ctr">
              <a:buNone/>
            </a:pPr>
            <a:r>
              <a:rPr lang="pt-BR" sz="3600" dirty="0"/>
              <a:t>DO </a:t>
            </a:r>
          </a:p>
          <a:p>
            <a:pPr marL="0" indent="0" algn="ctr">
              <a:buNone/>
            </a:pPr>
            <a:r>
              <a:rPr lang="pt-BR" sz="3600" dirty="0"/>
              <a:t>LEGISLATIVO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5889937"/>
      </p:ext>
    </p:extLst>
  </p:cSld>
  <p:clrMapOvr>
    <a:masterClrMapping/>
  </p:clrMapOvr>
  <p:transition>
    <p:wipe dir="r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30161"/>
            <a:ext cx="9144000" cy="251302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6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Desenvolver ações de caráter social, com o objetivo de amparar e proteger as pessoas em geral, individual ou coletivamente, em especial a população de</a:t>
            </a:r>
          </a:p>
          <a:p>
            <a:pPr algn="just"/>
            <a:r>
              <a:rPr lang="pt-BR" sz="2800" dirty="0"/>
              <a:t>baixa renda, através do sistema descentralizado e participativo de assistência social. Gerir os programas e ações disponibilizados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530" name="Picture 2" descr="Assistência Social e Habitação - Assistência Social e Habitação - Município  de Maf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43183"/>
            <a:ext cx="9144000" cy="421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Assistência Social – Serviços para o usuário – Editora Cidadan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45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Equipamentos e materiais permanentes para SMASH(R$5.500,00)</a:t>
            </a:r>
          </a:p>
          <a:p>
            <a:r>
              <a:rPr lang="pt-BR" sz="2400" dirty="0"/>
              <a:t>Manutenção do Fundo Municipal de Assistência Social</a:t>
            </a:r>
          </a:p>
          <a:p>
            <a:pPr marL="0" indent="0">
              <a:buNone/>
            </a:pPr>
            <a:r>
              <a:rPr lang="pt-BR" sz="2400" dirty="0"/>
              <a:t>     (R$1.125.700,00)</a:t>
            </a:r>
          </a:p>
          <a:p>
            <a:r>
              <a:rPr lang="pt-BR" sz="2400" dirty="0"/>
              <a:t>Manutenção do Fundo Municipal do Idoso(R$94.300,00)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3228027"/>
      </p:ext>
    </p:extLst>
  </p:cSld>
  <p:clrMapOvr>
    <a:masterClrMapping/>
  </p:clrMapOvr>
  <p:transition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13 – DESENVOLVIMENTO HABITACIONAL(R$136.300,00)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www.guiadeiguape.com.br/wp-content/uploads/2014/05/habitac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03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3570212"/>
      </p:ext>
    </p:extLst>
  </p:cSld>
  <p:clrMapOvr>
    <a:masterClrMapping/>
  </p:clrMapOvr>
  <p:transition>
    <p:wipe dir="r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1328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600" b="1" dirty="0" err="1">
                <a:solidFill>
                  <a:srgbClr val="002060"/>
                </a:solidFill>
              </a:rPr>
              <a:t>OBJETIVO:</a:t>
            </a:r>
            <a:r>
              <a:rPr lang="pt-BR" sz="2800" dirty="0" err="1"/>
              <a:t>Promover</a:t>
            </a:r>
            <a:r>
              <a:rPr lang="pt-BR" sz="2800" dirty="0"/>
              <a:t> a construção, reforma e ampliação de unidades habitacionais, bem como melhorias nas moradias, através de programas e projetos. Promover a regularização fundiária, reassentamento e infraestrutura, de forma a garantir moradia digna aos munícipes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578" name="Picture 2" descr="http://www.agenciabrasilia.df.gov.br/wp-conteudo/uploads/2019/08/Capa-1024x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7"/>
            <a:ext cx="9144000" cy="474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667611"/>
      </p:ext>
    </p:extLst>
  </p:cSld>
  <p:clrMapOvr>
    <a:masterClrMapping/>
  </p:clrMapOvr>
  <p:transition>
    <p:wipe dir="r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adastramento para regularização fundiária urbana será iniciada na próxima  quarta-feira, 17, no Mirandã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MP da Regularização Fundiária - Canal Rur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" y="0"/>
            <a:ext cx="4346831" cy="685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530017"/>
      </p:ext>
    </p:extLst>
  </p:cSld>
  <p:clrMapOvr>
    <a:masterClrMapping/>
  </p:clrMapOvr>
  <p:transition>
    <p:wipe dir="r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Equipamentos e materiais permanentes para departamento de habitação(R$3.500,00)</a:t>
            </a:r>
          </a:p>
          <a:p>
            <a:r>
              <a:rPr lang="pt-BR" sz="2400" dirty="0"/>
              <a:t>Manutenção do Departamento de Habitação(R$42.800,00)</a:t>
            </a:r>
          </a:p>
          <a:p>
            <a:r>
              <a:rPr lang="pt-BR" sz="2400" dirty="0"/>
              <a:t>Manutenção do Fundo Municipal de Habitação e programas de Bem Morar(R$90.000,00)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930254702"/>
      </p:ext>
    </p:extLst>
  </p:cSld>
  <p:clrMapOvr>
    <a:masterClrMapping/>
  </p:clrMapOvr>
  <p:transition>
    <p:wipe dir="r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14 – REFERÊNCIA DE ASSISTÊNCIA SOCIAL(R$323.123,00)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https://ouvidoriarj.files.wordpress.com/2013/06/cra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4857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8687221"/>
      </p:ext>
    </p:extLst>
  </p:cSld>
  <p:clrMapOvr>
    <a:masterClrMapping/>
  </p:clrMapOvr>
  <p:transition>
    <p:wipe dir="r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63691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600" b="1" dirty="0">
                <a:solidFill>
                  <a:srgbClr val="002060"/>
                </a:solidFill>
              </a:rPr>
              <a:t>OBJETIVO:</a:t>
            </a:r>
            <a:r>
              <a:rPr lang="pt-BR" sz="2800" dirty="0">
                <a:solidFill>
                  <a:srgbClr val="002060"/>
                </a:solidFill>
              </a:rPr>
              <a:t> </a:t>
            </a:r>
            <a:r>
              <a:rPr lang="pt-BR" sz="2800" dirty="0"/>
              <a:t>Organizar e ofertar serviços da Proteção Social Básica nas áreas de vulnerabilidade e risco social. Prevenir a ruptura dos vínculos familiares e comunitários, a promoção de ganhos sociais e materiais das famílias e o acesso aos benefícios, programas de transferência de renda e serviços</a:t>
            </a:r>
          </a:p>
          <a:p>
            <a:pPr algn="just"/>
            <a:r>
              <a:rPr lang="pt-BR" sz="2800" dirty="0" err="1"/>
              <a:t>Sócio-assistenciais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6912"/>
            <a:ext cx="9144000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4778"/>
      </p:ext>
    </p:extLst>
  </p:cSld>
  <p:clrMapOvr>
    <a:masterClrMapping/>
  </p:clrMapOvr>
  <p:transition>
    <p:wipe dir="r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8" y="0"/>
            <a:ext cx="4499992" cy="6838544"/>
          </a:xfrm>
          <a:prstGeom prst="rect">
            <a:avLst/>
          </a:prstGeom>
        </p:spPr>
      </p:pic>
      <p:pic>
        <p:nvPicPr>
          <p:cNvPr id="27652" name="Picture 4" descr="Governo quer reduzir papel de municípios para cortar custo do Bolsa Família  - 25/01/2021 - UOL Notíci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621" y="19457"/>
            <a:ext cx="4644008" cy="683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96608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0001 - GESTÃO DO PODER LEGISLATIVO MUNICIPAL(R$3.297.851,76)</a:t>
            </a:r>
          </a:p>
        </p:txBody>
      </p:sp>
      <p:pic>
        <p:nvPicPr>
          <p:cNvPr id="20482" name="Picture 2" descr="Gestão da produçã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0055"/>
            <a:ext cx="9144000" cy="500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Bens permanentes para CRAS(R$5.000,00)</a:t>
            </a:r>
          </a:p>
          <a:p>
            <a:r>
              <a:rPr lang="pt-BR" sz="2400" dirty="0"/>
              <a:t>Gestão do Programa Bolsa Família e Cadastro Único(R$12.000,00)</a:t>
            </a:r>
          </a:p>
          <a:p>
            <a:r>
              <a:rPr lang="pt-BR" sz="2400" dirty="0"/>
              <a:t>Gestão do SUAS(R$400,00)</a:t>
            </a:r>
          </a:p>
          <a:p>
            <a:r>
              <a:rPr lang="pt-BR" sz="2400" dirty="0"/>
              <a:t>Proteção Social Básica(R$216.300,00)</a:t>
            </a:r>
          </a:p>
          <a:p>
            <a:r>
              <a:rPr lang="pt-BR" sz="2400" dirty="0"/>
              <a:t>Orientação e Apoio Sócio Familiar(R$9.950,00)</a:t>
            </a: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986505721"/>
      </p:ext>
    </p:extLst>
  </p:cSld>
  <p:clrMapOvr>
    <a:masterClrMapping/>
  </p:clrMapOvr>
  <p:transition>
    <p:wipe dir="r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15 – REFERÊNCIA ESPECIALIZADA DE ASSISTÊNCIA SOCIAL(R$147.000,00)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1.bp.blogspot.com/-YW_10pnu4XA/TpOXbkmNCgI/AAAAAAAAABM/1fLLsYJS230/s1600/creas2%255B1%25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7094"/>
            <a:ext cx="9144000" cy="4630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0256995"/>
      </p:ext>
    </p:extLst>
  </p:cSld>
  <p:clrMapOvr>
    <a:masterClrMapping/>
  </p:clrMapOvr>
  <p:transition>
    <p:wipe dir="r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99695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600" b="1" dirty="0">
                <a:solidFill>
                  <a:srgbClr val="002060"/>
                </a:solidFill>
              </a:rPr>
              <a:t>OBJETIVO:</a:t>
            </a:r>
            <a:r>
              <a:rPr lang="pt-BR" sz="2800" dirty="0"/>
              <a:t> Ofertar serviço especializado e continuado à famílias e indivíduos em situação de ameaça ou violação de direitos. Fortalecer vínculos familiares </a:t>
            </a:r>
            <a:r>
              <a:rPr lang="pt-BR" sz="2800" dirty="0" err="1"/>
              <a:t>ecomunitários</a:t>
            </a:r>
            <a:r>
              <a:rPr lang="pt-BR" sz="2800" dirty="0"/>
              <a:t>, priorizando a reconstrução das relações. Possibilitar a inclusão da família em uma organização de proteção que possa contribuir para a superação da situação vivida.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Centro de Referência Especializado de Assistência Social - Creas —  MINISTÉRIO DA CIDADANIA Secretaria Especial do Desenvolvimento Soc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3"/>
            <a:ext cx="9144000" cy="386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049439"/>
      </p:ext>
    </p:extLst>
  </p:cSld>
  <p:clrMapOvr>
    <a:masterClrMapping/>
  </p:clrMapOvr>
  <p:transition>
    <p:wipe dir="r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reas atende famílias e indivíduos em situação de ris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6651"/>
      </p:ext>
    </p:extLst>
  </p:cSld>
  <p:clrMapOvr>
    <a:masterClrMapping/>
  </p:clrMapOvr>
  <p:transition>
    <p:wipe dir="r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Bens Permanente para o CREAS(R$8.060,00)</a:t>
            </a:r>
          </a:p>
          <a:p>
            <a:r>
              <a:rPr lang="pt-BR" sz="2400" dirty="0"/>
              <a:t>Proteção Social Especial de Média e Alta Complexidade</a:t>
            </a:r>
          </a:p>
          <a:p>
            <a:pPr marL="0" indent="0">
              <a:buNone/>
            </a:pPr>
            <a:r>
              <a:rPr lang="pt-BR" sz="2400" dirty="0"/>
              <a:t>     (R$138.940,00)</a:t>
            </a: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066550312"/>
      </p:ext>
    </p:extLst>
  </p:cSld>
  <p:clrMapOvr>
    <a:masterClrMapping/>
  </p:clrMapOvr>
  <p:transition>
    <p:wipe dir="r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9CF58C6A-DD43-4172-94B1-31652B50BD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86673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6">
                  <a:extLst>
                    <a:ext uri="{9D8B030D-6E8A-4147-A177-3AD203B41FA5}">
                      <a16:colId xmlns:a16="http://schemas.microsoft.com/office/drawing/2014/main" val="4291936049"/>
                    </a:ext>
                  </a:extLst>
                </a:gridCol>
                <a:gridCol w="2318354">
                  <a:extLst>
                    <a:ext uri="{9D8B030D-6E8A-4147-A177-3AD203B41FA5}">
                      <a16:colId xmlns:a16="http://schemas.microsoft.com/office/drawing/2014/main" val="3529907056"/>
                    </a:ext>
                  </a:extLst>
                </a:gridCol>
              </a:tblGrid>
              <a:tr h="588570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185520"/>
                  </a:ext>
                </a:extLst>
              </a:tr>
              <a:tr h="5934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1.781.913,00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5386176"/>
                  </a:ext>
                </a:extLst>
              </a:tr>
              <a:tr h="60110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798.400,00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4376519"/>
                  </a:ext>
                </a:extLst>
              </a:tr>
              <a:tr h="52852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30903668"/>
                  </a:ext>
                </a:extLst>
              </a:tr>
              <a:tr h="58608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983.513,00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6405025"/>
                  </a:ext>
                </a:extLst>
              </a:tr>
              <a:tr h="6795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50.010,00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1216118"/>
                  </a:ext>
                </a:extLst>
              </a:tr>
              <a:tr h="64058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50.010,00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863939"/>
                  </a:ext>
                </a:extLst>
              </a:tr>
              <a:tr h="48528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07136069"/>
                  </a:ext>
                </a:extLst>
              </a:tr>
              <a:tr h="596257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4964402"/>
                  </a:ext>
                </a:extLst>
              </a:tr>
              <a:tr h="48528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6780574"/>
                  </a:ext>
                </a:extLst>
              </a:tr>
              <a:tr h="1073263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1.831.923,00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16242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627167"/>
      </p:ext>
    </p:extLst>
  </p:cSld>
  <p:clrMapOvr>
    <a:masterClrMapping/>
  </p:clrMapOvr>
  <p:transition>
    <p:wipe dir="r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12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DE </a:t>
            </a:r>
          </a:p>
          <a:p>
            <a:pPr marL="0" indent="0" algn="ctr">
              <a:buNone/>
            </a:pPr>
            <a:r>
              <a:rPr lang="pt-BR" dirty="0"/>
              <a:t>OPERAÇÕES ESPECIAIS</a:t>
            </a:r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6071234"/>
      </p:ext>
    </p:extLst>
  </p:cSld>
  <p:clrMapOvr>
    <a:masterClrMapping/>
  </p:clrMapOvr>
  <p:transition>
    <p:wipe dir="r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340768"/>
            <a:ext cx="9144000" cy="5517232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algn="just"/>
            <a:r>
              <a:rPr lang="pt-BR" b="0" cap="none" dirty="0"/>
              <a:t>Atendimento de despesas diversas ao encargo do município, que não se enquadrem em órgãos específicos, e ou despesas em relação as quais não se possa associar um bem ou serviço a ser gerado no processo produtivo corrente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1"/>
            <a:ext cx="9144000" cy="134076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pt-BR" sz="4000" b="1" dirty="0">
                <a:solidFill>
                  <a:schemeClr val="tx1"/>
                </a:solidFill>
              </a:rPr>
              <a:t>000 - ENCARGOS ESPECIAIS(1.607.027,28)</a:t>
            </a:r>
          </a:p>
        </p:txBody>
      </p:sp>
    </p:spTree>
    <p:extLst>
      <p:ext uri="{BB962C8B-B14F-4D97-AF65-F5344CB8AC3E}">
        <p14:creationId xmlns:p14="http://schemas.microsoft.com/office/powerpoint/2010/main" val="1037150248"/>
      </p:ext>
    </p:extLst>
  </p:cSld>
  <p:clrMapOvr>
    <a:masterClrMapping/>
  </p:clrMapOvr>
  <p:transition>
    <p:wipe dir="r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Amortização da Divida Pública(879.327,28)</a:t>
            </a:r>
          </a:p>
          <a:p>
            <a:r>
              <a:rPr lang="pt-BR" sz="2400" dirty="0"/>
              <a:t>Pagamento de Sentenças Judiciais(R$100.000,00)</a:t>
            </a:r>
          </a:p>
          <a:p>
            <a:r>
              <a:rPr lang="pt-BR" sz="2400" dirty="0"/>
              <a:t>Pagamento de Aposentadorias e Pensões(R$25.300,00)</a:t>
            </a:r>
          </a:p>
          <a:p>
            <a:r>
              <a:rPr lang="pt-BR" sz="2400" dirty="0"/>
              <a:t>Contribuição para o PASEP(R$600.000,00)</a:t>
            </a:r>
          </a:p>
          <a:p>
            <a:r>
              <a:rPr lang="pt-BR" sz="2400" dirty="0"/>
              <a:t>Devoluções de Transferências Voluntárias(R$400,00)</a:t>
            </a:r>
          </a:p>
          <a:p>
            <a:r>
              <a:rPr lang="pt-BR" sz="2400" dirty="0"/>
              <a:t>Pagamento de multas de Trânsito(R$2.000,00)</a:t>
            </a:r>
          </a:p>
        </p:txBody>
      </p:sp>
    </p:spTree>
    <p:extLst>
      <p:ext uri="{BB962C8B-B14F-4D97-AF65-F5344CB8AC3E}">
        <p14:creationId xmlns:p14="http://schemas.microsoft.com/office/powerpoint/2010/main" val="3560484773"/>
      </p:ext>
    </p:extLst>
  </p:cSld>
  <p:clrMapOvr>
    <a:masterClrMapping/>
  </p:clrMapOvr>
  <p:transition>
    <p:wipe dir="r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6CBA50E-9144-4819-B09A-9B112D47DA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637217"/>
              </p:ext>
            </p:extLst>
          </p:nvPr>
        </p:nvGraphicFramePr>
        <p:xfrm>
          <a:off x="0" y="0"/>
          <a:ext cx="9144000" cy="6858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6">
                  <a:extLst>
                    <a:ext uri="{9D8B030D-6E8A-4147-A177-3AD203B41FA5}">
                      <a16:colId xmlns:a16="http://schemas.microsoft.com/office/drawing/2014/main" val="1142884787"/>
                    </a:ext>
                  </a:extLst>
                </a:gridCol>
                <a:gridCol w="2318354">
                  <a:extLst>
                    <a:ext uri="{9D8B030D-6E8A-4147-A177-3AD203B41FA5}">
                      <a16:colId xmlns:a16="http://schemas.microsoft.com/office/drawing/2014/main" val="289659020"/>
                    </a:ext>
                  </a:extLst>
                </a:gridCol>
              </a:tblGrid>
              <a:tr h="588562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8053372"/>
                  </a:ext>
                </a:extLst>
              </a:tr>
              <a:tr h="5934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1.298.587,28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0458625"/>
                  </a:ext>
                </a:extLst>
              </a:tr>
              <a:tr h="601098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446.387,28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1669818"/>
                  </a:ext>
                </a:extLst>
              </a:tr>
              <a:tr h="52852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0928913"/>
                  </a:ext>
                </a:extLst>
              </a:tr>
              <a:tr h="58607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652.200,00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7579772"/>
                  </a:ext>
                </a:extLst>
              </a:tr>
              <a:tr h="6795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308.440,00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7891826"/>
                  </a:ext>
                </a:extLst>
              </a:tr>
              <a:tr h="64057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3079068"/>
                  </a:ext>
                </a:extLst>
              </a:tr>
              <a:tr h="485354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0512631"/>
                  </a:ext>
                </a:extLst>
              </a:tr>
              <a:tr h="596340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7364241"/>
                  </a:ext>
                </a:extLst>
              </a:tr>
              <a:tr h="485354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308.240,00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62153892"/>
                  </a:ext>
                </a:extLst>
              </a:tr>
              <a:tr h="1073411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5.448.077,24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7868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73653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32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OBJETIVO:  </a:t>
            </a:r>
            <a:r>
              <a:rPr lang="pt-BR" sz="2800" dirty="0"/>
              <a:t>Garantir o exercício da função legislativa da Câmara Municipal de Vereadores, dando condições de funcionamento, promovendo e divulgando seus atos e</a:t>
            </a:r>
          </a:p>
          <a:p>
            <a:pPr algn="just"/>
            <a:r>
              <a:rPr lang="pt-BR" sz="2800" dirty="0"/>
              <a:t>equipando necessariamente sua sede.</a:t>
            </a:r>
            <a:endParaRPr kumimoji="0" lang="pt-BR" sz="5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460" name="Picture 4" descr="Câmara Municipal de Vereadores de Porto Xavier - 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1870055"/>
            <a:ext cx="9146263" cy="498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1793FB-7F48-4592-B889-D3C8F360F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rgbClr val="002060"/>
                </a:solidFill>
              </a:rPr>
              <a:t>099 – RESERVA DE CONTINGÊNCIA E RESERVA </a:t>
            </a:r>
            <a:r>
              <a:rPr lang="pt-BR" b="1">
                <a:solidFill>
                  <a:srgbClr val="002060"/>
                </a:solidFill>
              </a:rPr>
              <a:t>DO RPPS(7.135.783,96)</a:t>
            </a:r>
            <a:br>
              <a:rPr lang="pt-BR" b="1" dirty="0">
                <a:solidFill>
                  <a:srgbClr val="002060"/>
                </a:solidFill>
              </a:rPr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BBB38A-91CF-4368-B165-1AECB51E2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endParaRPr lang="pt-BR" b="1" dirty="0">
              <a:solidFill>
                <a:srgbClr val="002060"/>
              </a:solidFill>
            </a:endParaRPr>
          </a:p>
          <a:p>
            <a:pPr algn="just"/>
            <a:r>
              <a:rPr lang="pt-PT" dirty="0"/>
              <a:t>Dotação global não especificamente destinada a determinado órgão, unidade orçamentária, programa ou categoria econômica, cujos recursos serão utilizados para abertura de créditos adicionais, atendimento de emendas parlamentares, de passivos contingentes e de outros riscos e eventos fiscais imprevistos.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85944203"/>
      </p:ext>
    </p:extLst>
  </p:cSld>
  <p:clrMapOvr>
    <a:masterClrMapping/>
  </p:clrMapOvr>
  <p:transition>
    <p:wipe dir="r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Reserva de Contingência do Município(R$2.347.214,00)</a:t>
            </a:r>
          </a:p>
          <a:p>
            <a:r>
              <a:rPr lang="pt-BR" sz="2400" dirty="0"/>
              <a:t>Reserva de Contingência do RPPS(R$4.788.569,96)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074362403"/>
      </p:ext>
    </p:extLst>
  </p:cSld>
  <p:clrMapOvr>
    <a:masterClrMapping/>
  </p:clrMapOvr>
  <p:transition>
    <p:wipe dir="r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87D9743C-77CC-4E4C-A24C-13820FA16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845617"/>
              </p:ext>
            </p:extLst>
          </p:nvPr>
        </p:nvGraphicFramePr>
        <p:xfrm>
          <a:off x="1" y="0"/>
          <a:ext cx="9144000" cy="7317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1206">
                  <a:extLst>
                    <a:ext uri="{9D8B030D-6E8A-4147-A177-3AD203B41FA5}">
                      <a16:colId xmlns:a16="http://schemas.microsoft.com/office/drawing/2014/main" val="776538153"/>
                    </a:ext>
                  </a:extLst>
                </a:gridCol>
                <a:gridCol w="1821369">
                  <a:extLst>
                    <a:ext uri="{9D8B030D-6E8A-4147-A177-3AD203B41FA5}">
                      <a16:colId xmlns:a16="http://schemas.microsoft.com/office/drawing/2014/main" val="1653159015"/>
                    </a:ext>
                  </a:extLst>
                </a:gridCol>
                <a:gridCol w="1161425">
                  <a:extLst>
                    <a:ext uri="{9D8B030D-6E8A-4147-A177-3AD203B41FA5}">
                      <a16:colId xmlns:a16="http://schemas.microsoft.com/office/drawing/2014/main" val="4116059129"/>
                    </a:ext>
                  </a:extLst>
                </a:gridCol>
              </a:tblGrid>
              <a:tr h="425381">
                <a:tc>
                  <a:txBody>
                    <a:bodyPr/>
                    <a:lstStyle/>
                    <a:p>
                      <a:r>
                        <a:rPr lang="pt-BR" sz="200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pt-BR" sz="2000" dirty="0">
                          <a:solidFill>
                            <a:schemeClr val="tx1"/>
                          </a:solidFill>
                          <a:latin typeface="Arial MT"/>
                        </a:rPr>
                        <a:t>LEGISLATIVO MUNICIPAL</a:t>
                      </a:r>
                      <a:endParaRPr lang="pt-BR" sz="2000" dirty="0">
                        <a:latin typeface="Arial M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3</a:t>
                      </a:r>
                      <a:r>
                        <a:rPr lang="pt-BR" sz="2000" dirty="0">
                          <a:solidFill>
                            <a:schemeClr val="tx1"/>
                          </a:solidFill>
                        </a:rPr>
                        <a:t>3.297.851,76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dirty="0">
                          <a:solidFill>
                            <a:schemeClr val="tx1"/>
                          </a:solidFill>
                        </a:rPr>
                        <a:t>5.05%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2646335"/>
                  </a:ext>
                </a:extLst>
              </a:tr>
              <a:tr h="43077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-GABINETE DO PREFEITO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1.616.600,00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3,06%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204217"/>
                  </a:ext>
                </a:extLst>
              </a:tr>
              <a:tr h="717103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-SECRETARIA MUNIC. DE COORDENAÇÃO E PLANEJAMENTO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267.900,00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0,50%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565110"/>
                  </a:ext>
                </a:extLst>
              </a:tr>
              <a:tr h="43077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ADMINISTRACAO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1.717.100,00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3,25%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7884103"/>
                  </a:ext>
                </a:extLst>
              </a:tr>
              <a:tr h="43077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DA FAZENDA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1.661.413,72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3,14%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227554"/>
                  </a:ext>
                </a:extLst>
              </a:tr>
              <a:tr h="681967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AGRICULTURA, ABAST. E MEIO AMB.                                                                     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1.812.450,00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3,43%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008641"/>
                  </a:ext>
                </a:extLst>
              </a:tr>
              <a:tr h="90649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EDUCACAO, CULTURA E DESPORTO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19.090.086,28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36,1%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732060"/>
                  </a:ext>
                </a:extLst>
              </a:tr>
              <a:tr h="417054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SAUDE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10.319.937,00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19,5%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928661"/>
                  </a:ext>
                </a:extLst>
              </a:tr>
              <a:tr h="651646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OBRAS E INFRAESTRUTURA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7.408.210,00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14,0%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478702"/>
                  </a:ext>
                </a:extLst>
              </a:tr>
              <a:tr h="681967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DESENV. TURISMO E MERCOSUL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658.906,00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1,24%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046721"/>
                  </a:ext>
                </a:extLst>
              </a:tr>
              <a:tr h="681967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-SECRETARIA MUNIC. DE ASSISTENCIA SOCIAL E HABITAÇÃO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1.831.923,00</a:t>
                      </a:r>
                      <a:endParaRPr lang="pt-B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3,47%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789817"/>
                  </a:ext>
                </a:extLst>
              </a:tr>
              <a:tr h="43077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MT"/>
                        </a:rPr>
                        <a:t> -OPERAÇOES ESPECIAS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000" dirty="0"/>
                        <a:t>5.448.077,24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10,3%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972930"/>
                  </a:ext>
                </a:extLst>
              </a:tr>
              <a:tr h="430771"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-RESERVA DE CONTIGENCIA                                                                                                                          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t-BR" sz="20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BR" sz="2000" b="0" i="0" u="none" strike="noStrike" dirty="0">
                          <a:solidFill>
                            <a:srgbClr val="202428"/>
                          </a:solidFill>
                          <a:effectLst/>
                          <a:latin typeface="Arial MT"/>
                        </a:rPr>
                        <a:t>1,79%</a:t>
                      </a:r>
                    </a:p>
                  </a:txBody>
                  <a:tcPr marL="857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775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952020"/>
      </p:ext>
    </p:extLst>
  </p:cSld>
  <p:clrMapOvr>
    <a:masterClrMapping/>
  </p:clrMapOvr>
  <p:transition>
    <p:wipe dir="r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pt-BR" b="1" dirty="0"/>
              <a:t>            </a:t>
            </a:r>
          </a:p>
          <a:p>
            <a:pPr marL="0" indent="0" algn="ctr">
              <a:buNone/>
            </a:pPr>
            <a:r>
              <a:rPr lang="pt-BR" b="1" dirty="0"/>
              <a:t>               </a:t>
            </a:r>
            <a:r>
              <a:rPr lang="pt-BR" sz="4000" b="1" dirty="0"/>
              <a:t>Gilberto Domingos </a:t>
            </a:r>
            <a:r>
              <a:rPr lang="pt-BR" sz="4000" b="1" dirty="0" err="1"/>
              <a:t>Menin</a:t>
            </a:r>
            <a:endParaRPr lang="pt-BR" sz="4000" b="1" dirty="0"/>
          </a:p>
          <a:p>
            <a:pPr marL="0" indent="0" algn="ctr">
              <a:buNone/>
            </a:pPr>
            <a:r>
              <a:rPr lang="pt-BR" sz="4000" b="1" dirty="0"/>
              <a:t>              Prefeito Municipal</a:t>
            </a:r>
          </a:p>
          <a:p>
            <a:pPr marL="0" indent="0" algn="ctr">
              <a:buNone/>
            </a:pPr>
            <a:endParaRPr lang="pt-BR" sz="4000" b="1" dirty="0"/>
          </a:p>
          <a:p>
            <a:pPr marL="0" indent="0" algn="ctr">
              <a:buNone/>
            </a:pPr>
            <a:r>
              <a:rPr lang="pt-BR" sz="4000" b="1" dirty="0"/>
              <a:t>             </a:t>
            </a:r>
            <a:r>
              <a:rPr lang="pt-BR" sz="4000" b="1" dirty="0" err="1"/>
              <a:t>Ediane</a:t>
            </a:r>
            <a:r>
              <a:rPr lang="pt-BR" sz="4000" b="1" dirty="0"/>
              <a:t> Becker </a:t>
            </a:r>
            <a:r>
              <a:rPr lang="pt-BR" sz="4000" b="1" dirty="0" err="1"/>
              <a:t>Bonotto</a:t>
            </a:r>
            <a:endParaRPr lang="pt-BR" sz="4000" b="1" dirty="0"/>
          </a:p>
          <a:p>
            <a:pPr marL="0" indent="0" algn="ctr">
              <a:buNone/>
            </a:pPr>
            <a:r>
              <a:rPr lang="pt-BR" sz="4000" b="1" dirty="0"/>
              <a:t>          Secretária Municipal da Fazenda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2203476600"/>
      </p:ext>
    </p:extLst>
  </p:cSld>
  <p:clrMapOvr>
    <a:masterClrMapping/>
  </p:clrMapOvr>
  <p:transition>
    <p:wipe dir="r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27584" y="1556792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5400" dirty="0"/>
              <a:t>        AGRADECEMOS  A</a:t>
            </a:r>
          </a:p>
        </p:txBody>
      </p:sp>
      <p:pic>
        <p:nvPicPr>
          <p:cNvPr id="17410" name="Picture 2" descr="Resultado de imagem para FOTOS DE AGRADECIMENTO PELA PRESENÇA EM REUNIA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0482"/>
            <a:ext cx="9144000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4055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F77C76-1D34-4082-A7BC-FF8226A4D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252857" cy="1451918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35170AA-32BE-4980-B203-1030590A5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86198"/>
            <a:ext cx="9252857" cy="5406082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pt-BR" b="1" dirty="0">
                <a:solidFill>
                  <a:srgbClr val="002060"/>
                </a:solidFill>
              </a:rPr>
              <a:t>Apoio Administrativo ao Poder Legislativo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pt-BR" b="1" dirty="0">
                <a:solidFill>
                  <a:srgbClr val="002060"/>
                </a:solidFill>
              </a:rPr>
              <a:t>    R$3.297.851,76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7201248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D6721FC0-CAA9-451D-8ADA-F75603515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663883"/>
              </p:ext>
            </p:extLst>
          </p:nvPr>
        </p:nvGraphicFramePr>
        <p:xfrm>
          <a:off x="0" y="1"/>
          <a:ext cx="9144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9">
                  <a:extLst>
                    <a:ext uri="{9D8B030D-6E8A-4147-A177-3AD203B41FA5}">
                      <a16:colId xmlns:a16="http://schemas.microsoft.com/office/drawing/2014/main" val="769865496"/>
                    </a:ext>
                  </a:extLst>
                </a:gridCol>
                <a:gridCol w="2318351">
                  <a:extLst>
                    <a:ext uri="{9D8B030D-6E8A-4147-A177-3AD203B41FA5}">
                      <a16:colId xmlns:a16="http://schemas.microsoft.com/office/drawing/2014/main" val="2323942889"/>
                    </a:ext>
                  </a:extLst>
                </a:gridCol>
              </a:tblGrid>
              <a:tr h="603805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160545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2.717.851,76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7067789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1.901.851,76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8243327"/>
                  </a:ext>
                </a:extLst>
              </a:tr>
              <a:tr h="67966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6203490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816.000,00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0233220"/>
                  </a:ext>
                </a:extLst>
              </a:tr>
              <a:tr h="8700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580.000,00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4544108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580.000,00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7180497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3778434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910838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326440"/>
                  </a:ext>
                </a:extLst>
              </a:tr>
              <a:tr h="588063">
                <a:tc>
                  <a:txBody>
                    <a:bodyPr/>
                    <a:lstStyle/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2400" b="1" dirty="0"/>
                        <a:t>3.297.851,76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2996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26588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02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0799"/>
            <a:ext cx="8229600" cy="4525963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DO </a:t>
            </a:r>
          </a:p>
          <a:p>
            <a:pPr marL="0" indent="0" algn="ctr">
              <a:buNone/>
            </a:pPr>
            <a:r>
              <a:rPr lang="pt-BR" dirty="0"/>
              <a:t>GABINETE DO PREFEITO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552177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91952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2 - GESTÃO </a:t>
            </a:r>
            <a:r>
              <a:rPr lang="pt-BR" sz="36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COLETIVA(R$10.000,00)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gestão coletiva esco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0" y="0"/>
            <a:ext cx="9144000" cy="364502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OBJETIVO:</a:t>
            </a:r>
            <a:r>
              <a:rPr lang="pt-BR" sz="2800" dirty="0"/>
              <a:t>Ampliar o contato com a população de Porto Xavier e disseminar informações e serviços de interesse público, por meio de diferentes ferramentas e plataformas de comunicação, interação e consulta popular, com o propósito de ouvir e envolver as pessoas que desejam participar da gestão municipal, respeitando as atribuições definidas por lei e possibilitando avaliações periódicas dos serviços públicos.</a:t>
            </a:r>
            <a:endParaRPr lang="pt-BR" sz="2800" dirty="0">
              <a:solidFill>
                <a:srgbClr val="00206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212976"/>
            <a:ext cx="3923928" cy="3645024"/>
          </a:xfrm>
          <a:prstGeom prst="rect">
            <a:avLst/>
          </a:prstGeom>
        </p:spPr>
      </p:pic>
      <p:pic>
        <p:nvPicPr>
          <p:cNvPr id="16388" name="Picture 4" descr="Gestão Participativa: Participação popular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12976"/>
            <a:ext cx="5220071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97FDA5-936D-4A94-AC74-131D6B74884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D2D3E96-D5A8-4BDA-9E9B-B9B9734CCD5C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pt-BR" dirty="0"/>
              <a:t>Participação popular na Gestão Pública</a:t>
            </a:r>
          </a:p>
          <a:p>
            <a:pPr marL="0" indent="0">
              <a:buNone/>
            </a:pPr>
            <a:r>
              <a:rPr lang="pt-BR" dirty="0"/>
              <a:t>    R$10.000,00</a:t>
            </a:r>
          </a:p>
        </p:txBody>
      </p:sp>
    </p:spTree>
    <p:extLst>
      <p:ext uri="{BB962C8B-B14F-4D97-AF65-F5344CB8AC3E}">
        <p14:creationId xmlns:p14="http://schemas.microsoft.com/office/powerpoint/2010/main" val="23920152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134076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r>
              <a:rPr lang="pt-BR" sz="3600" b="1" dirty="0">
                <a:solidFill>
                  <a:srgbClr val="002060"/>
                </a:solidFill>
              </a:rPr>
              <a:t>3 – GOVERNO MUNICIPAL: TRANSPARÊNCIA E RESPONSABILIDADE(R$1.081.300,00)</a:t>
            </a: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4000" b="1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ctr">
              <a:spcBef>
                <a:spcPct val="0"/>
              </a:spcBef>
            </a:pPr>
            <a:endParaRPr lang="pt-BR" sz="1400" dirty="0"/>
          </a:p>
          <a:p>
            <a:pPr algn="just">
              <a:spcBef>
                <a:spcPct val="0"/>
              </a:spcBef>
            </a:pPr>
            <a:r>
              <a:rPr lang="pt-BR" sz="1600" b="1" dirty="0"/>
              <a:t>O que é o </a:t>
            </a:r>
            <a:r>
              <a:rPr lang="pt-BR" sz="1600" b="1" dirty="0" err="1"/>
              <a:t>compliance</a:t>
            </a:r>
            <a:r>
              <a:rPr lang="pt-BR" sz="1600" b="1" dirty="0"/>
              <a:t> no setor público? </a:t>
            </a:r>
            <a:r>
              <a:rPr lang="pt-BR" sz="1600" b="1" dirty="0">
                <a:solidFill>
                  <a:srgbClr val="FF0000"/>
                </a:solidFill>
              </a:rPr>
              <a:t>No setor público, o </a:t>
            </a:r>
            <a:r>
              <a:rPr lang="pt-BR" sz="1600" b="1" dirty="0" err="1">
                <a:solidFill>
                  <a:srgbClr val="FF0000"/>
                </a:solidFill>
              </a:rPr>
              <a:t>compliance</a:t>
            </a:r>
            <a:r>
              <a:rPr lang="pt-BR" sz="1600" b="1" dirty="0">
                <a:solidFill>
                  <a:srgbClr val="FF0000"/>
                </a:solidFill>
              </a:rPr>
              <a:t> pode ser conceituado como um conjunto de procedimentos elaborados para que órgãos e entidades tenham uma gestão transparente e eficiente</a:t>
            </a:r>
            <a:r>
              <a:rPr lang="pt-BR" sz="1400" b="1" dirty="0">
                <a:solidFill>
                  <a:srgbClr val="FF0000"/>
                </a:solidFill>
              </a:rPr>
              <a:t>.</a:t>
            </a:r>
            <a:endParaRPr kumimoji="0" lang="pt-BR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6" name="Picture 4" descr="https://acistsl.com.br/images/grandes/federasul--compliance-transparencia-e-responsabilidade-empresarial-em-tempos-de-pandemia-15905902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442" y="1691460"/>
            <a:ext cx="9144000" cy="5165724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pt-BR" b="1" dirty="0"/>
              <a:t>Base Legal</a:t>
            </a:r>
          </a:p>
          <a:p>
            <a:pPr marL="514350" indent="-514350" algn="ctr">
              <a:buAutoNum type="arabicPeriod"/>
            </a:pPr>
            <a:r>
              <a:rPr lang="pt-BR" b="1" dirty="0"/>
              <a:t>Da Audiência Pública </a:t>
            </a:r>
          </a:p>
          <a:p>
            <a:pPr marL="0" indent="0">
              <a:buNone/>
            </a:pPr>
            <a:r>
              <a:rPr lang="pt-BR" dirty="0"/>
              <a:t>- Art.48, caput ; </a:t>
            </a:r>
          </a:p>
          <a:p>
            <a:pPr marL="0" indent="0">
              <a:buNone/>
            </a:pPr>
            <a:r>
              <a:rPr lang="pt-BR" dirty="0"/>
              <a:t>-Art. 48 parágrafo 1º, I, da LC 101/2000 – LRF</a:t>
            </a:r>
          </a:p>
          <a:p>
            <a:pPr marL="0" indent="0" algn="ctr">
              <a:buNone/>
            </a:pPr>
            <a:r>
              <a:rPr lang="pt-BR" b="1" dirty="0"/>
              <a:t>2. Do PPA/LDO/LOA </a:t>
            </a:r>
          </a:p>
          <a:p>
            <a:pPr marL="0" indent="0" algn="ctr">
              <a:buNone/>
            </a:pPr>
            <a:r>
              <a:rPr lang="pt-BR" dirty="0"/>
              <a:t>Art. 165 da CF/88 Art. 4° e 5° da LC 101/2000 – LRF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1579590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1"/>
            <a:ext cx="9144000" cy="263691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z="28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Realizar com efetividade ações de gestão, jurídicas e de comunicação social do Governo Municipal com os cidadãos, possibilitando a execução do Plano de Governo, objetivando um aprimoramento na atenção às necessidades da população Porto-</a:t>
            </a:r>
            <a:r>
              <a:rPr lang="pt-BR" sz="2800" dirty="0" err="1"/>
              <a:t>Xavierense</a:t>
            </a:r>
            <a:r>
              <a:rPr lang="pt-BR" sz="2800" dirty="0"/>
              <a:t>.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8" name="Picture 4" descr="Respeito, valor moral, transparência, responsabilidade, caráter, impessoalidade, legalidade. Sendo esta a base, pode ser que tenhamos uma sociedade desenvolvida... Frase de Christiane Martins Vieira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1"/>
            <a:ext cx="9144000" cy="424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70080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7 – SEGURANÇA, PROTEÇÃO ÀS PESSOAS, DEFESA CIVIL E CIDADANIA(R$525.300,00)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9205"/>
            <a:ext cx="9144000" cy="512879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357"/>
            <a:ext cx="9144000" cy="208439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800" b="1" dirty="0">
                <a:solidFill>
                  <a:srgbClr val="002060"/>
                </a:solidFill>
              </a:rPr>
              <a:t>OBJETIVO:</a:t>
            </a:r>
            <a:r>
              <a:rPr lang="pt-BR" sz="2800" dirty="0">
                <a:solidFill>
                  <a:srgbClr val="002060"/>
                </a:solidFill>
              </a:rPr>
              <a:t> </a:t>
            </a:r>
            <a:r>
              <a:rPr lang="pt-BR" sz="2800" dirty="0"/>
              <a:t>Desenvolver, com efetividade, políticas e serviços municipais para a pacificação social, potencializando, integrando e harmonizando as ações de</a:t>
            </a:r>
          </a:p>
          <a:p>
            <a:pPr algn="just"/>
            <a:r>
              <a:rPr lang="pt-BR" sz="2800" dirty="0"/>
              <a:t>segurança pública, proteção e inclusão social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90" name="Picture 6" descr="Caraguatatuba inicia Plano Preventivo da Defesa Civil – Prefeitura de  Caraguatatub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84750"/>
            <a:ext cx="9144000" cy="47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flashmed.com.br/wp-content/uploads/2017/05/familia-segura-1179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4499991" cy="303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omo proteger sua família de mosqui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419347"/>
            <a:ext cx="4644009" cy="303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arteira trabalho brazil imagens de stock, fotos de Carteira trabalho  brazil | Baixar no Depositphot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49999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0482"/>
            <a:ext cx="4644010" cy="238886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4403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200" dirty="0"/>
              <a:t>Expansão e aperfeiçoamento dos serviços da Casa de Passagem(R$200,00)</a:t>
            </a:r>
          </a:p>
          <a:p>
            <a:r>
              <a:rPr lang="pt-BR" sz="2200" dirty="0"/>
              <a:t>Inclusão Cidadã(R$100.100,00)</a:t>
            </a:r>
          </a:p>
          <a:p>
            <a:r>
              <a:rPr lang="pt-BR" sz="2200" dirty="0"/>
              <a:t>Sistema de videomonitoramento(R$70.000,00)</a:t>
            </a:r>
          </a:p>
          <a:p>
            <a:r>
              <a:rPr lang="pt-BR" sz="2200" dirty="0"/>
              <a:t>Manutenção da Casa de Passagem(R$1.100,00)</a:t>
            </a:r>
          </a:p>
          <a:p>
            <a:r>
              <a:rPr lang="pt-BR" sz="2200" dirty="0"/>
              <a:t>Ações de proteção à mulher e empoderamento feminino(R$6.000,00)</a:t>
            </a:r>
          </a:p>
          <a:p>
            <a:r>
              <a:rPr lang="pt-BR" sz="2200" dirty="0"/>
              <a:t>Atividades da Junta de Serviço Militar e Posto de Identificação(R$81.500,00)</a:t>
            </a:r>
          </a:p>
          <a:p>
            <a:r>
              <a:rPr lang="pt-BR" sz="2200" dirty="0"/>
              <a:t>Expansão e aperfeiçoamento das ações do Conselho Tutelar(R$2.000,00)</a:t>
            </a:r>
          </a:p>
          <a:p>
            <a:r>
              <a:rPr lang="pt-BR" sz="2200" dirty="0"/>
              <a:t>Apoio às Ações do Conselho Tutelar(R$248.900,00)</a:t>
            </a:r>
          </a:p>
          <a:p>
            <a:r>
              <a:rPr lang="pt-BR" sz="2200" dirty="0"/>
              <a:t>Ações do Fundo Municipal da Criança e Adolescente(R$10.000,00)</a:t>
            </a:r>
          </a:p>
          <a:p>
            <a:r>
              <a:rPr lang="pt-BR" sz="2200" dirty="0"/>
              <a:t>Ações da Defesa Civil Municipal(R$5.500,00)</a:t>
            </a:r>
          </a:p>
        </p:txBody>
      </p:sp>
    </p:spTree>
    <p:extLst>
      <p:ext uri="{BB962C8B-B14F-4D97-AF65-F5344CB8AC3E}">
        <p14:creationId xmlns:p14="http://schemas.microsoft.com/office/powerpoint/2010/main" val="5182451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3C2F09EE-79EE-4B10-9321-D85FB3E822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580245"/>
              </p:ext>
            </p:extLst>
          </p:nvPr>
        </p:nvGraphicFramePr>
        <p:xfrm>
          <a:off x="0" y="1"/>
          <a:ext cx="9144000" cy="6860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8">
                  <a:extLst>
                    <a:ext uri="{9D8B030D-6E8A-4147-A177-3AD203B41FA5}">
                      <a16:colId xmlns:a16="http://schemas.microsoft.com/office/drawing/2014/main" val="1138483705"/>
                    </a:ext>
                  </a:extLst>
                </a:gridCol>
                <a:gridCol w="2318352">
                  <a:extLst>
                    <a:ext uri="{9D8B030D-6E8A-4147-A177-3AD203B41FA5}">
                      <a16:colId xmlns:a16="http://schemas.microsoft.com/office/drawing/2014/main" val="4040188588"/>
                    </a:ext>
                  </a:extLst>
                </a:gridCol>
              </a:tblGrid>
              <a:tr h="658529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4809326"/>
                  </a:ext>
                </a:extLst>
              </a:tr>
              <a:tr h="663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1.543.900,00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8172773"/>
                  </a:ext>
                </a:extLst>
              </a:tr>
              <a:tr h="541528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1.119.300,00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5473739"/>
                  </a:ext>
                </a:extLst>
              </a:tr>
              <a:tr h="59135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754310"/>
                  </a:ext>
                </a:extLst>
              </a:tr>
              <a:tr h="51165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424.600,00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0099583"/>
                  </a:ext>
                </a:extLst>
              </a:tr>
              <a:tr h="760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72.700,00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02046956"/>
                  </a:ext>
                </a:extLst>
              </a:tr>
              <a:tr h="716725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72.700,00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1644713"/>
                  </a:ext>
                </a:extLst>
              </a:tr>
              <a:tr h="51165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81261210"/>
                  </a:ext>
                </a:extLst>
              </a:tr>
              <a:tr h="454366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076072"/>
                  </a:ext>
                </a:extLst>
              </a:tr>
              <a:tr h="51165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8448993"/>
                  </a:ext>
                </a:extLst>
              </a:tr>
              <a:tr h="936188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1.616.600,00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7971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396125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03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COORDENAÇÃO E PLANEJAMENTO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8182204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772816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pt-BR" sz="3200" dirty="0"/>
          </a:p>
          <a:p>
            <a:pPr algn="ctr">
              <a:spcBef>
                <a:spcPct val="0"/>
              </a:spcBef>
            </a:pPr>
            <a:endParaRPr lang="pt-BR" sz="3600" dirty="0"/>
          </a:p>
          <a:p>
            <a:pPr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4 – COORDENAÇÃO E PLANEJAMENTO DA GESTÃO(267.900,00)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9874" name="Picture 2" descr="http://t1.gstatic.com/images?q=tbn:ANd9GcSpsepZLIVV-Nq3LxnxCkeQKKyOWPYsEpVOvFnAzhSec1WA4eozr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72816"/>
            <a:ext cx="9144000" cy="508518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pt-BR" sz="2400" dirty="0"/>
          </a:p>
          <a:p>
            <a:pPr algn="ctr">
              <a:spcBef>
                <a:spcPct val="0"/>
              </a:spcBef>
            </a:pPr>
            <a:endParaRPr lang="pt-BR" sz="2400" dirty="0"/>
          </a:p>
          <a:p>
            <a:pPr algn="ctr">
              <a:spcBef>
                <a:spcPct val="0"/>
              </a:spcBef>
            </a:pPr>
            <a:endParaRPr lang="pt-BR" sz="2400" dirty="0"/>
          </a:p>
          <a:p>
            <a:pPr algn="ctr">
              <a:spcBef>
                <a:spcPct val="0"/>
              </a:spcBef>
            </a:pPr>
            <a:endParaRPr lang="pt-BR" sz="2400" dirty="0"/>
          </a:p>
          <a:p>
            <a:pPr algn="just"/>
            <a:r>
              <a:rPr lang="pt-BR" sz="2800" b="1" dirty="0">
                <a:solidFill>
                  <a:srgbClr val="002060"/>
                </a:solidFill>
              </a:rPr>
              <a:t>OBJETIVO : </a:t>
            </a:r>
            <a:r>
              <a:rPr lang="pt-BR" sz="2800" dirty="0"/>
              <a:t>Planejar e coordenar a ação governamental, com o estabelecimento de programas governamentais, objetivando atender da melhor maneira as necessidades da população Porto-</a:t>
            </a:r>
            <a:r>
              <a:rPr lang="pt-BR" sz="2800" dirty="0" err="1"/>
              <a:t>Xavierense</a:t>
            </a:r>
            <a:r>
              <a:rPr lang="pt-BR" sz="2800" dirty="0"/>
              <a:t>, para tanto desenvolvendo ações relacionadas à formulação, aprovação, execução e avaliação de resultados, planos e programas de natureza social, econômica, financeira e administrativa.</a:t>
            </a:r>
            <a:endParaRPr lang="pt-BR" sz="2800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36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Planejamento: O que é? Conceitos, importância e Tipos de Planejament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1416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21416"/>
            <a:ext cx="9144000" cy="5236583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Expansão e aperfeiçoamento das ações de Coordenação e Planejamento(R$5.000,00)</a:t>
            </a:r>
          </a:p>
          <a:p>
            <a:r>
              <a:rPr lang="pt-BR" sz="2400" dirty="0"/>
              <a:t>Manutenção das ações de Coordenação e Planejamento</a:t>
            </a:r>
          </a:p>
          <a:p>
            <a:pPr marL="0" indent="0">
              <a:buNone/>
            </a:pPr>
            <a:r>
              <a:rPr lang="pt-BR" sz="2400" dirty="0"/>
              <a:t>     (R$262.900,00)</a:t>
            </a:r>
          </a:p>
        </p:txBody>
      </p:sp>
    </p:spTree>
    <p:extLst>
      <p:ext uri="{BB962C8B-B14F-4D97-AF65-F5344CB8AC3E}">
        <p14:creationId xmlns:p14="http://schemas.microsoft.com/office/powerpoint/2010/main" val="22294567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484784"/>
            <a:ext cx="9144000" cy="576064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pt-BR" dirty="0"/>
              <a:t>                    </a:t>
            </a:r>
            <a:r>
              <a:rPr lang="pt-BR" sz="3200" dirty="0"/>
              <a:t>O QUE É LOA?</a:t>
            </a:r>
            <a:br>
              <a:rPr lang="pt-BR" sz="3200" dirty="0"/>
            </a:br>
            <a:r>
              <a:rPr lang="pt-BR" sz="3200" cap="none" dirty="0"/>
              <a:t>Lei Orçamentária Anual – LOA</a:t>
            </a:r>
            <a:br>
              <a:rPr lang="pt-BR" sz="3600" cap="none" dirty="0"/>
            </a:br>
            <a:r>
              <a:rPr lang="pt-BR" sz="2400" dirty="0"/>
              <a:t>A Lei do Orçamento Anual (LOA) é a peça de planejamento que garante o gerenciamento anual das origens e das aplicações dos recursos públicos. Por meio do orçamento, define-se o montante de recursos que se espera arrecadar e a forma como esses recursos serão aplicados pela administração pública municipal. </a:t>
            </a:r>
            <a:br>
              <a:rPr lang="pt-BR" sz="2400" dirty="0"/>
            </a:br>
            <a:r>
              <a:rPr lang="pt-BR" sz="2400" dirty="0"/>
              <a:t>A LOA deve ser elaborada de forma compatível como o </a:t>
            </a:r>
            <a:r>
              <a:rPr lang="pt-BR" sz="2400" dirty="0">
                <a:hlinkClick r:id="rId3"/>
              </a:rPr>
              <a:t>Plano Plurianual (PPA)</a:t>
            </a:r>
            <a:r>
              <a:rPr lang="pt-BR" sz="2400" dirty="0"/>
              <a:t> e com a </a:t>
            </a:r>
            <a:r>
              <a:rPr lang="pt-BR" sz="2400" dirty="0">
                <a:hlinkClick r:id="rId4"/>
              </a:rPr>
              <a:t>Lei de Diretrizes Orçamentárias (LDO)</a:t>
            </a:r>
            <a:r>
              <a:rPr lang="pt-BR" sz="2400" dirty="0"/>
              <a:t>, pois sua finalidade é concretizar, em termos financeiros, os objetivos e metas definidos nessas duas leis para o período de um ano. </a:t>
            </a:r>
            <a:br>
              <a:rPr lang="pt-BR" sz="2400" dirty="0"/>
            </a:br>
            <a:r>
              <a:rPr lang="pt-BR" sz="2400" dirty="0"/>
              <a:t>A LOA deve estimar os gastos e os valores a serem arrecadados, além de apontar, situar e quantificar os bens e serviços a serem ofertados pelo Município à sociedade como retorno pelos tributos pagos.</a:t>
            </a:r>
            <a:br>
              <a:rPr lang="pt-BR" sz="2400" dirty="0"/>
            </a:br>
            <a:r>
              <a:rPr lang="pt-BR" sz="1400" dirty="0"/>
              <a:t>.</a:t>
            </a:r>
            <a:endParaRPr lang="pt-BR" sz="1300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-286213"/>
            <a:ext cx="9126942" cy="1772816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6153450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4F431174-8FFC-4221-8A41-D5EF214A5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627509"/>
              </p:ext>
            </p:extLst>
          </p:nvPr>
        </p:nvGraphicFramePr>
        <p:xfrm>
          <a:off x="0" y="0"/>
          <a:ext cx="9144000" cy="6983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8">
                  <a:extLst>
                    <a:ext uri="{9D8B030D-6E8A-4147-A177-3AD203B41FA5}">
                      <a16:colId xmlns:a16="http://schemas.microsoft.com/office/drawing/2014/main" val="4103852460"/>
                    </a:ext>
                  </a:extLst>
                </a:gridCol>
                <a:gridCol w="2318352">
                  <a:extLst>
                    <a:ext uri="{9D8B030D-6E8A-4147-A177-3AD203B41FA5}">
                      <a16:colId xmlns:a16="http://schemas.microsoft.com/office/drawing/2014/main" val="4238540829"/>
                    </a:ext>
                  </a:extLst>
                </a:gridCol>
              </a:tblGrid>
              <a:tr h="632705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0807366"/>
                  </a:ext>
                </a:extLst>
              </a:tr>
              <a:tr h="6379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262.900,00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4630799"/>
                  </a:ext>
                </a:extLst>
              </a:tr>
              <a:tr h="64618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75603698"/>
                  </a:ext>
                </a:extLst>
              </a:tr>
              <a:tr h="56816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0836334"/>
                  </a:ext>
                </a:extLst>
              </a:tr>
              <a:tr h="49158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54.300,00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6287947"/>
                  </a:ext>
                </a:extLst>
              </a:tr>
              <a:tr h="730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8653723"/>
                  </a:ext>
                </a:extLst>
              </a:tr>
              <a:tr h="68861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7522221"/>
                  </a:ext>
                </a:extLst>
              </a:tr>
              <a:tr h="49158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5478060"/>
                  </a:ext>
                </a:extLst>
              </a:tr>
              <a:tr h="573198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4890844"/>
                  </a:ext>
                </a:extLst>
              </a:tr>
              <a:tr h="49158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59683851"/>
                  </a:ext>
                </a:extLst>
              </a:tr>
              <a:tr h="1031759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267.900,00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9200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79928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04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ADMINISTRAÇÃO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3620654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5 – GESTÃO DA ADMINISTRATIVA MUNICIPAL(R$1.717.100,00)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portal.anhembi.br/wp-content/uploads/online_especializacao_em_gestao_de_projet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0055"/>
            <a:ext cx="9144000" cy="498794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314096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pt-BR" sz="2400" dirty="0"/>
          </a:p>
          <a:p>
            <a:pPr algn="ctr">
              <a:spcBef>
                <a:spcPct val="0"/>
              </a:spcBef>
            </a:pPr>
            <a:endParaRPr lang="pt-BR" sz="2400" dirty="0"/>
          </a:p>
          <a:p>
            <a:pPr algn="ctr">
              <a:spcBef>
                <a:spcPct val="0"/>
              </a:spcBef>
            </a:pPr>
            <a:endParaRPr lang="pt-BR" sz="2400" dirty="0"/>
          </a:p>
          <a:p>
            <a:pPr algn="just"/>
            <a:r>
              <a:rPr lang="pt-BR" sz="25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Realizar com efetividade ações administrativas de gestão do Governo Municipal, com eficiência e controle, possibilitando a execução do Plano de Governo, objetivando um aprimoramento na atenção às necessidades da população Porto-</a:t>
            </a:r>
            <a:r>
              <a:rPr lang="pt-BR" sz="2800" dirty="0" err="1"/>
              <a:t>Xavierenses</a:t>
            </a:r>
            <a:r>
              <a:rPr lang="pt-BR" sz="2800" dirty="0"/>
              <a:t>, a partir de ações voltadas à renovação e</a:t>
            </a:r>
          </a:p>
          <a:p>
            <a:pPr algn="just"/>
            <a:r>
              <a:rPr lang="pt-BR" sz="2800" dirty="0"/>
              <a:t>qualificação das práticas administrativas e processos gerenciais, fundamentados na ética, cidadania e democracia.</a:t>
            </a:r>
            <a:endParaRPr lang="pt-BR" sz="2500" dirty="0">
              <a:solidFill>
                <a:srgbClr val="002060"/>
              </a:solidFill>
            </a:endParaRPr>
          </a:p>
          <a:p>
            <a:pPr algn="ctr">
              <a:spcBef>
                <a:spcPct val="0"/>
              </a:spcBef>
            </a:pPr>
            <a:endParaRPr lang="pt-BR" sz="25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5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0968"/>
            <a:ext cx="9144000" cy="371703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Realização de atos e eventos(R$71.500,00)</a:t>
            </a:r>
          </a:p>
          <a:p>
            <a:r>
              <a:rPr lang="pt-BR" sz="2400" dirty="0"/>
              <a:t>Expansão e aperfeiçoamento das ações da Gestão Administrativa Municipal(R$6.000,00)</a:t>
            </a:r>
          </a:p>
          <a:p>
            <a:r>
              <a:rPr lang="pt-BR" sz="2400" dirty="0"/>
              <a:t>Manutenção das atividades administrativas(R$1.573.900,00)</a:t>
            </a:r>
          </a:p>
          <a:p>
            <a:r>
              <a:rPr lang="pt-BR" sz="2400" dirty="0"/>
              <a:t>Capacitação e Aperfeiçoamento(R$10.700,00)</a:t>
            </a:r>
          </a:p>
          <a:p>
            <a:r>
              <a:rPr lang="pt-BR" sz="2400" dirty="0"/>
              <a:t>Publicidade Oficial(R$55.000,00)</a:t>
            </a:r>
          </a:p>
        </p:txBody>
      </p:sp>
    </p:spTree>
    <p:extLst>
      <p:ext uri="{BB962C8B-B14F-4D97-AF65-F5344CB8AC3E}">
        <p14:creationId xmlns:p14="http://schemas.microsoft.com/office/powerpoint/2010/main" val="16429069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2CE0C7E4-66CB-4639-AA2A-B3657D03A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185662"/>
              </p:ext>
            </p:extLst>
          </p:nvPr>
        </p:nvGraphicFramePr>
        <p:xfrm>
          <a:off x="0" y="0"/>
          <a:ext cx="9601200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6930">
                  <a:extLst>
                    <a:ext uri="{9D8B030D-6E8A-4147-A177-3AD203B41FA5}">
                      <a16:colId xmlns:a16="http://schemas.microsoft.com/office/drawing/2014/main" val="102853356"/>
                    </a:ext>
                  </a:extLst>
                </a:gridCol>
                <a:gridCol w="2434270">
                  <a:extLst>
                    <a:ext uri="{9D8B030D-6E8A-4147-A177-3AD203B41FA5}">
                      <a16:colId xmlns:a16="http://schemas.microsoft.com/office/drawing/2014/main" val="2251709163"/>
                    </a:ext>
                  </a:extLst>
                </a:gridCol>
              </a:tblGrid>
              <a:tr h="612226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6085510"/>
                  </a:ext>
                </a:extLst>
              </a:tr>
              <a:tr h="6172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1.711.100,00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2168220"/>
                  </a:ext>
                </a:extLst>
              </a:tr>
              <a:tr h="62526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626.800,00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0627751"/>
                  </a:ext>
                </a:extLst>
              </a:tr>
              <a:tr h="54977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648070"/>
                  </a:ext>
                </a:extLst>
              </a:tr>
              <a:tr h="47827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1.084.300,00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6260442"/>
                  </a:ext>
                </a:extLst>
              </a:tr>
              <a:tr h="706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5247305"/>
                  </a:ext>
                </a:extLst>
              </a:tr>
              <a:tr h="66633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0595273"/>
                  </a:ext>
                </a:extLst>
              </a:tr>
              <a:tr h="47827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8496830"/>
                  </a:ext>
                </a:extLst>
              </a:tr>
              <a:tr h="587637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9576593"/>
                  </a:ext>
                </a:extLst>
              </a:tr>
              <a:tr h="47827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9901374"/>
                  </a:ext>
                </a:extLst>
              </a:tr>
              <a:tr h="1057749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1.717.100,00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9292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569846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22 – PREVIDENCIA SOCIAL DOS SERVIDORES(R$6.780.683,00)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cdn.mundodastribos.com/360694-APOSENTAD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776"/>
            <a:ext cx="9144000" cy="54452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3835542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77281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OBJETIVO: D</a:t>
            </a:r>
            <a:r>
              <a:rPr lang="pt-BR" sz="3200" dirty="0"/>
              <a:t>esenvolver ações no sentido de amparar e assistir o Servidor Público Municipal e seus dependentes, vinculados ao Regime Próprio de Previdência Social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Regime Geral de Previdência Social: Entenda Como Funcio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1772816"/>
            <a:ext cx="9144000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494765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63283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40" name="Picture 4" descr="Previdência social ou privada? Entenda os tipos de aposentadoria e escolha  a melhor para você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14170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Manutenção do Fundo de Aposentadoria e Pensão</a:t>
            </a:r>
          </a:p>
          <a:p>
            <a:pPr marL="0" indent="0">
              <a:buNone/>
            </a:pPr>
            <a:r>
              <a:rPr lang="pt-BR" sz="2400" dirty="0"/>
              <a:t>     (R$6.780.683,00)</a:t>
            </a:r>
          </a:p>
        </p:txBody>
      </p:sp>
    </p:spTree>
    <p:extLst>
      <p:ext uri="{BB962C8B-B14F-4D97-AF65-F5344CB8AC3E}">
        <p14:creationId xmlns:p14="http://schemas.microsoft.com/office/powerpoint/2010/main" val="180989069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484783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9144000" cy="521495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3800" b="1" dirty="0">
                <a:solidFill>
                  <a:schemeClr val="tx1"/>
                </a:solidFill>
              </a:rPr>
              <a:t>PARA QUE SERVE A LOA</a:t>
            </a:r>
          </a:p>
          <a:p>
            <a:pPr algn="l"/>
            <a:r>
              <a:rPr lang="pt-BR" sz="2400" dirty="0">
                <a:solidFill>
                  <a:schemeClr val="tx1"/>
                </a:solidFill>
              </a:rPr>
              <a:t>É o instrumento que possibilita a realização das metas e das prioridades estabelecidas na LDO. A LOA Estabelece a previsão de todas as receitas a serem arrecadadas no ano de 2024 e fixa os gastos que os Poderes e os órgãos estão autorizados a executar.</a:t>
            </a:r>
            <a:r>
              <a:rPr lang="pt-PT" sz="2400" dirty="0">
                <a:solidFill>
                  <a:schemeClr val="tx1"/>
                </a:solidFill>
              </a:rPr>
              <a:t>.</a:t>
            </a:r>
            <a:endParaRPr lang="pt-BR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5654869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C177E783-CE5D-4BF4-9625-E972316C5C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064842"/>
              </p:ext>
            </p:extLst>
          </p:nvPr>
        </p:nvGraphicFramePr>
        <p:xfrm>
          <a:off x="0" y="0"/>
          <a:ext cx="9144000" cy="6857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7">
                  <a:extLst>
                    <a:ext uri="{9D8B030D-6E8A-4147-A177-3AD203B41FA5}">
                      <a16:colId xmlns:a16="http://schemas.microsoft.com/office/drawing/2014/main" val="2265361655"/>
                    </a:ext>
                  </a:extLst>
                </a:gridCol>
                <a:gridCol w="2318353">
                  <a:extLst>
                    <a:ext uri="{9D8B030D-6E8A-4147-A177-3AD203B41FA5}">
                      <a16:colId xmlns:a16="http://schemas.microsoft.com/office/drawing/2014/main" val="2717819819"/>
                    </a:ext>
                  </a:extLst>
                </a:gridCol>
              </a:tblGrid>
              <a:tr h="608176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0288982"/>
                  </a:ext>
                </a:extLst>
              </a:tr>
              <a:tr h="6132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6.780.683,00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0047787"/>
                  </a:ext>
                </a:extLst>
              </a:tr>
              <a:tr h="62113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6.187.447,00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4260983"/>
                  </a:ext>
                </a:extLst>
              </a:tr>
              <a:tr h="54613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78396625"/>
                  </a:ext>
                </a:extLst>
              </a:tr>
              <a:tr h="48215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593.236,00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33744728"/>
                  </a:ext>
                </a:extLst>
              </a:tr>
              <a:tr h="7022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47472133"/>
                  </a:ext>
                </a:extLst>
              </a:tr>
              <a:tr h="66192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693102"/>
                  </a:ext>
                </a:extLst>
              </a:tr>
              <a:tr h="48215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3518216"/>
                  </a:ext>
                </a:extLst>
              </a:tr>
              <a:tr h="592404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9888174"/>
                  </a:ext>
                </a:extLst>
              </a:tr>
              <a:tr h="48215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6352944"/>
                  </a:ext>
                </a:extLst>
              </a:tr>
              <a:tr h="1066327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6.780.683,00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8159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188511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05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DA FAZENDA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4794624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6 – GESTÃO FINANCEIRA MUNICIPAL(R$1.661.413,72)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Gestão Financeira: O diferencial das empresas do século XX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7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378904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8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Realizar com efetividade ações da Fazenda Municipal relativas ao acompanhamento da execução orçamentária e gestão financeira do Município, com acompanhamento do desempenho das receitas e despesas. Para tanto, arrecadar tributos, controlar a arrecadação, garantir fontes de financiamento dos serviços de competência municipal, produzir relatórios gerenciais, controlar o limite de gastos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Gestão financeira: melhore o controle de gastos empresaria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Expansão e aperfeiçoamento das ações da Fazenda Municipal</a:t>
            </a:r>
          </a:p>
          <a:p>
            <a:pPr marL="0" indent="0">
              <a:buNone/>
            </a:pPr>
            <a:r>
              <a:rPr lang="pt-BR" sz="2400" dirty="0"/>
              <a:t>     (R$17.056,00)</a:t>
            </a:r>
          </a:p>
          <a:p>
            <a:r>
              <a:rPr lang="pt-BR" sz="2400" dirty="0"/>
              <a:t>Manutenção do Departamento de Contabilidade</a:t>
            </a:r>
          </a:p>
          <a:p>
            <a:pPr marL="0" indent="0">
              <a:buNone/>
            </a:pPr>
            <a:r>
              <a:rPr lang="pt-BR" sz="2400" dirty="0"/>
              <a:t>     (R$1.156.745,72)</a:t>
            </a:r>
          </a:p>
          <a:p>
            <a:r>
              <a:rPr lang="pt-BR" sz="2400" dirty="0"/>
              <a:t>Manutenção do Departamento de Fiscalização e Controle de Impostos(R$487.612,00)</a:t>
            </a:r>
          </a:p>
        </p:txBody>
      </p:sp>
    </p:spTree>
    <p:extLst>
      <p:ext uri="{BB962C8B-B14F-4D97-AF65-F5344CB8AC3E}">
        <p14:creationId xmlns:p14="http://schemas.microsoft.com/office/powerpoint/2010/main" val="293593147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591B22EE-F373-4268-B088-1C6AA8B6F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536408"/>
              </p:ext>
            </p:extLst>
          </p:nvPr>
        </p:nvGraphicFramePr>
        <p:xfrm>
          <a:off x="0" y="0"/>
          <a:ext cx="9144000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7">
                  <a:extLst>
                    <a:ext uri="{9D8B030D-6E8A-4147-A177-3AD203B41FA5}">
                      <a16:colId xmlns:a16="http://schemas.microsoft.com/office/drawing/2014/main" val="1125447025"/>
                    </a:ext>
                  </a:extLst>
                </a:gridCol>
                <a:gridCol w="2318353">
                  <a:extLst>
                    <a:ext uri="{9D8B030D-6E8A-4147-A177-3AD203B41FA5}">
                      <a16:colId xmlns:a16="http://schemas.microsoft.com/office/drawing/2014/main" val="3908626906"/>
                    </a:ext>
                  </a:extLst>
                </a:gridCol>
              </a:tblGrid>
              <a:tr h="606349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7077503"/>
                  </a:ext>
                </a:extLst>
              </a:tr>
              <a:tr h="6113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1.644.357,72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3326266"/>
                  </a:ext>
                </a:extLst>
              </a:tr>
              <a:tr h="619265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1.189.357,72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9799699"/>
                  </a:ext>
                </a:extLst>
              </a:tr>
              <a:tr h="544494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1975893"/>
                  </a:ext>
                </a:extLst>
              </a:tr>
              <a:tr h="48390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455.000,00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43826"/>
                  </a:ext>
                </a:extLst>
              </a:tr>
              <a:tr h="700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17.056,00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7416623"/>
                  </a:ext>
                </a:extLst>
              </a:tr>
              <a:tr h="659935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17.056,00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2204638"/>
                  </a:ext>
                </a:extLst>
              </a:tr>
              <a:tr h="48390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9496725"/>
                  </a:ext>
                </a:extLst>
              </a:tr>
              <a:tr h="594556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636804"/>
                  </a:ext>
                </a:extLst>
              </a:tr>
              <a:tr h="48390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2602136"/>
                  </a:ext>
                </a:extLst>
              </a:tr>
              <a:tr h="1070200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1.661.413,72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7713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6324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AGRICULTURA, ABAST. E MEIO AMBIENTE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37226228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49692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18 – MEIO AMBIENTE E PROTEÇÃO ANIMAL(R$446.600,00)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20" name="Picture 4" descr="Fronteira Brasil - Argent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13995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 função estratégica da educação ambiental - Pensamento Ver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5004048" cy="544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19118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3140968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4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Proteger o ambiente sistêmico local, promovendo a conservação do ambiente urbano e rural, através de ações de proteção, recuperação, monitoramento e conservação de áreas de preservação e lazer. Agilizar as licenças ambientais. Garantir a universalização de acesso ao ambiente limpo, saudável e bonito. Garantir a proteção e o cuidado com os animais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140969"/>
            <a:ext cx="4571998" cy="3726159"/>
          </a:xfrm>
          <a:prstGeom prst="rect">
            <a:avLst/>
          </a:prstGeom>
        </p:spPr>
      </p:pic>
      <p:pic>
        <p:nvPicPr>
          <p:cNvPr id="7172" name="Picture 4" descr="Grupo Consciência Ambiental mantém ações em prol da proteção do Meio  Ambiente em Ituporanga - Notícia | Rádio Sintonia FM 94,7 - Sua Melhor  Companh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140968"/>
            <a:ext cx="4572001" cy="371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712906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Verminose bovina causa prejuízos a saúde dos animais e na produtividade do  rebanho - Portal do Agronegóci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" y="3398021"/>
            <a:ext cx="4543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Vacinação contra febre aftosa no rebanho gaúcho começa em maio - Portal do  Estado do Rio Grande do Su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dital busca empresas para inspeção sanitár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300" y="30979"/>
            <a:ext cx="4543400" cy="339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0979"/>
            <a:ext cx="4586300" cy="339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1757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556791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144000" cy="5301207"/>
          </a:xfrm>
        </p:spPr>
        <p:txBody>
          <a:bodyPr/>
          <a:lstStyle/>
          <a:p>
            <a:r>
              <a:rPr lang="pt-BR" sz="4000" dirty="0">
                <a:solidFill>
                  <a:schemeClr val="tx1"/>
                </a:solidFill>
              </a:rPr>
              <a:t>INSTRUMENTOS DE PLANEJAMENTO</a:t>
            </a:r>
          </a:p>
          <a:p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29766"/>
            <a:ext cx="9144000" cy="168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252037458"/>
              </p:ext>
            </p:extLst>
          </p:nvPr>
        </p:nvGraphicFramePr>
        <p:xfrm>
          <a:off x="0" y="2276872"/>
          <a:ext cx="9144000" cy="4581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18297601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Expansão e Aperfeiçoamento das Ações Ambientais e de Proteção Animal(R$5.000,00)</a:t>
            </a:r>
          </a:p>
          <a:p>
            <a:r>
              <a:rPr lang="pt-BR" sz="2400" dirty="0"/>
              <a:t>Ações de proteção aos animais, Controle de Rebanhos e Sanidade Animal(R$211.000,00)</a:t>
            </a:r>
          </a:p>
          <a:p>
            <a:r>
              <a:rPr lang="pt-BR" sz="2400" dirty="0"/>
              <a:t>Fiscalização e Preservação do Meio Ambiente(R$207.100,00)</a:t>
            </a:r>
          </a:p>
          <a:p>
            <a:r>
              <a:rPr lang="pt-BR" sz="2400" dirty="0"/>
              <a:t>Ações de Educação e Preservação Ambiental(16.500,00)</a:t>
            </a:r>
          </a:p>
          <a:p>
            <a:r>
              <a:rPr lang="pt-BR" sz="2400" dirty="0"/>
              <a:t>Ordenamento Territorial do Rio Uruguai(R$7.000,00)</a:t>
            </a:r>
          </a:p>
        </p:txBody>
      </p:sp>
    </p:spTree>
    <p:extLst>
      <p:ext uri="{BB962C8B-B14F-4D97-AF65-F5344CB8AC3E}">
        <p14:creationId xmlns:p14="http://schemas.microsoft.com/office/powerpoint/2010/main" val="517496194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19 – AGRICULTURA E DESENVOLVIMENTO RURAL(R$1.365.850,00)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://file.capeladoalto.sp.gov.br/Noticia/2014/800x0/produtores_rurai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4423066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20486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100" b="1" dirty="0" err="1">
                <a:solidFill>
                  <a:schemeClr val="tx2">
                    <a:lumMod val="75000"/>
                  </a:schemeClr>
                </a:solidFill>
              </a:rPr>
              <a:t>OBJETIVO:</a:t>
            </a:r>
            <a:r>
              <a:rPr lang="pt-BR" sz="2400" dirty="0" err="1"/>
              <a:t>Promover</a:t>
            </a:r>
            <a:r>
              <a:rPr lang="pt-BR" sz="2400" dirty="0"/>
              <a:t> ações que apoiem o produtor rural, quanto ao acesso ao conhecimento, às tecnologias e à infraestrutura compatível, para que viabilize sua propriedade econômica e ambientalmente, e para que seja competitivo, tenha renda e qualidade de vida. Integrar todos os agentes que atuam no meio rural. Otimizando esforços e recursos para produzir resultados.</a:t>
            </a:r>
            <a:r>
              <a:rPr lang="pt-BR" sz="21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kumimoji="0" lang="pt-BR" sz="21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92897"/>
            <a:ext cx="9144000" cy="441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59675441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4104107"/>
            <a:ext cx="4716016" cy="2753894"/>
          </a:xfrm>
          <a:prstGeom prst="rect">
            <a:avLst/>
          </a:prstGeom>
        </p:spPr>
      </p:pic>
      <p:pic>
        <p:nvPicPr>
          <p:cNvPr id="10244" name="Picture 4" descr="Catálogo de produtos da agroindústria familiar promete expandir mercado |  UNACO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427984" cy="386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Vale dos Vinhedos - Bento Gonçalves: vinho, gastronomia e muito mai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"/>
            <a:ext cx="4716017" cy="386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Agroindústria não para e mantém abastecimento durante crise do Coronavírus  - Certified Humane Brasil | Bem-estar anima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0"/>
            <a:ext cx="4427983" cy="278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503093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Programa de Aquisição de Alimentos(R$21.000,00)</a:t>
            </a:r>
          </a:p>
          <a:p>
            <a:r>
              <a:rPr lang="pt-BR" sz="2400" dirty="0"/>
              <a:t>Expansão e Aperfeiçoamento de ações agropecuárias</a:t>
            </a:r>
          </a:p>
          <a:p>
            <a:pPr marL="0" indent="0">
              <a:buNone/>
            </a:pPr>
            <a:r>
              <a:rPr lang="pt-BR" sz="2400" dirty="0"/>
              <a:t>     (R$195.250,00)</a:t>
            </a:r>
          </a:p>
          <a:p>
            <a:r>
              <a:rPr lang="pt-BR" sz="2400" dirty="0"/>
              <a:t>Apoio à produção agropecuária local e manutenção da SMAAM(R$830.000,00)</a:t>
            </a:r>
          </a:p>
          <a:p>
            <a:r>
              <a:rPr lang="pt-BR" sz="2400" dirty="0"/>
              <a:t>Parcerias para Assistência Técnica Rural(R$77.000,00)</a:t>
            </a:r>
          </a:p>
          <a:p>
            <a:r>
              <a:rPr lang="pt-BR" sz="2400" dirty="0"/>
              <a:t>Apoio à agroindustrialização(R$242.600,00)</a:t>
            </a:r>
          </a:p>
        </p:txBody>
      </p:sp>
    </p:spTree>
    <p:extLst>
      <p:ext uri="{BB962C8B-B14F-4D97-AF65-F5344CB8AC3E}">
        <p14:creationId xmlns:p14="http://schemas.microsoft.com/office/powerpoint/2010/main" val="3550318221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DCA1613-AADB-48FC-AAB2-31669C27E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855246"/>
              </p:ext>
            </p:extLst>
          </p:nvPr>
        </p:nvGraphicFramePr>
        <p:xfrm>
          <a:off x="0" y="0"/>
          <a:ext cx="9144000" cy="701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7">
                  <a:extLst>
                    <a:ext uri="{9D8B030D-6E8A-4147-A177-3AD203B41FA5}">
                      <a16:colId xmlns:a16="http://schemas.microsoft.com/office/drawing/2014/main" val="2919006291"/>
                    </a:ext>
                  </a:extLst>
                </a:gridCol>
                <a:gridCol w="2318353">
                  <a:extLst>
                    <a:ext uri="{9D8B030D-6E8A-4147-A177-3AD203B41FA5}">
                      <a16:colId xmlns:a16="http://schemas.microsoft.com/office/drawing/2014/main" val="1499801710"/>
                    </a:ext>
                  </a:extLst>
                </a:gridCol>
              </a:tblGrid>
              <a:tr h="608722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1230589"/>
                  </a:ext>
                </a:extLst>
              </a:tr>
              <a:tr h="6137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1.612.200,00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3839191"/>
                  </a:ext>
                </a:extLst>
              </a:tr>
              <a:tr h="62168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867.900,00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7500078"/>
                  </a:ext>
                </a:extLst>
              </a:tr>
              <a:tr h="54662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2694016"/>
                  </a:ext>
                </a:extLst>
              </a:tr>
              <a:tr h="60614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744.300,00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7012928"/>
                  </a:ext>
                </a:extLst>
              </a:tr>
              <a:tr h="702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200.250,00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1649022"/>
                  </a:ext>
                </a:extLst>
              </a:tr>
              <a:tr h="662518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200.250,00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5056607"/>
                  </a:ext>
                </a:extLst>
              </a:tr>
              <a:tr h="48726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95872834"/>
                  </a:ext>
                </a:extLst>
              </a:tr>
              <a:tr h="598682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249712"/>
                  </a:ext>
                </a:extLst>
              </a:tr>
              <a:tr h="48726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99674229"/>
                  </a:ext>
                </a:extLst>
              </a:tr>
              <a:tr h="1077629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1.812.450,00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5454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727016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07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EDUCAÇÃO, CULTURA E DESPORTO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29558409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134076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9 – EDUCAÇÃO COM QUALIDADE E INCLUSÃO(R$18.665.574,28)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http://educacaoeuapoio.com.br/wp-content/uploads/2013/08/educa%C3%A7%C3%A3o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0769"/>
            <a:ext cx="9144000" cy="5517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8963656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1772816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pt-BR" sz="2600" b="1" dirty="0">
                <a:solidFill>
                  <a:srgbClr val="002060"/>
                </a:solidFill>
              </a:rPr>
              <a:t>OBJETIVO:</a:t>
            </a:r>
            <a:r>
              <a:rPr lang="pt-BR" sz="2600" dirty="0">
                <a:solidFill>
                  <a:srgbClr val="002060"/>
                </a:solidFill>
              </a:rPr>
              <a:t> </a:t>
            </a:r>
            <a:r>
              <a:rPr lang="pt-BR" sz="2800" dirty="0"/>
              <a:t>Promover a educação pública de qualidade e inclusiva no Município de Porto Xavier, por meio de suporte pedagógico, administrativo e de infraestrutura</a:t>
            </a:r>
            <a:r>
              <a:rPr lang="pt-BR" sz="2600" dirty="0">
                <a:solidFill>
                  <a:srgbClr val="002060"/>
                </a:solidFill>
              </a:rPr>
              <a:t>.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8190"/>
            <a:ext cx="4272108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http://kaplaninternational.com/blog/por/files/2012/01/ensino-superior-austral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3573016"/>
            <a:ext cx="4860032" cy="3284984"/>
          </a:xfrm>
          <a:prstGeom prst="rect">
            <a:avLst/>
          </a:prstGeom>
          <a:noFill/>
        </p:spPr>
      </p:pic>
      <p:pic>
        <p:nvPicPr>
          <p:cNvPr id="9" name="Picture 2" descr="https://c2.staticflickr.com/8/7048/8691323878_ba2300b33c_z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4283968" cy="2072842"/>
          </a:xfrm>
          <a:prstGeom prst="rect">
            <a:avLst/>
          </a:prstGeom>
          <a:noFill/>
        </p:spPr>
      </p:pic>
      <p:pic>
        <p:nvPicPr>
          <p:cNvPr id="10" name="Picture 4" descr="http://caritas.org.br/wp-content/uploads/2014/02/merenda-escola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2108" y="1500175"/>
            <a:ext cx="4871892" cy="2088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7977340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5 estratégias para melhorar o desempenho dos alunos | Sedu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" y="3645024"/>
            <a:ext cx="4118013" cy="321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jornalbomdia.com.br/tb_noticias/29922/Paim%20Filho%20te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5024"/>
            <a:ext cx="500404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C494F40-291C-4D76-BBA4-9F08D8C0A3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" y="0"/>
            <a:ext cx="4118014" cy="364252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65BE63C-6051-49D6-8DC1-A28898E80F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514" y="0"/>
            <a:ext cx="5004048" cy="364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699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643050"/>
            <a:ext cx="9144000" cy="5214950"/>
          </a:xfrm>
        </p:spPr>
        <p:txBody>
          <a:bodyPr>
            <a:normAutofit/>
          </a:bodyPr>
          <a:lstStyle/>
          <a:p>
            <a:r>
              <a:rPr lang="pt-BR" dirty="0"/>
              <a:t>INSTRUMENTOS DE PLANEJAMENTO</a:t>
            </a:r>
            <a:br>
              <a:rPr lang="pt-BR" dirty="0"/>
            </a:br>
            <a:br>
              <a:rPr lang="pt-BR" dirty="0"/>
            </a:br>
            <a:br>
              <a:rPr lang="pt-BR" sz="3200" dirty="0"/>
            </a:br>
            <a:br>
              <a:rPr lang="pt-BR" sz="3200" dirty="0"/>
            </a:br>
            <a:br>
              <a:rPr lang="pt-BR" sz="3200" dirty="0"/>
            </a:br>
            <a:br>
              <a:rPr lang="pt-BR" sz="3200" dirty="0"/>
            </a:br>
            <a:br>
              <a:rPr lang="pt-BR" sz="3200" dirty="0"/>
            </a:br>
            <a:br>
              <a:rPr lang="pt-BR" sz="3200" dirty="0"/>
            </a:br>
            <a:r>
              <a:rPr lang="pt-BR" sz="3200" dirty="0"/>
              <a:t>(</a:t>
            </a:r>
            <a:r>
              <a:rPr lang="pt-BR" sz="3200" cap="none" dirty="0"/>
              <a:t>As Politicas Públicas e Programas de Governo)</a:t>
            </a:r>
            <a:br>
              <a:rPr lang="pt-BR" sz="3200" cap="none" dirty="0"/>
            </a:br>
            <a:endParaRPr lang="pt-BR" sz="3200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0" y="1"/>
            <a:ext cx="9144000" cy="162879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861920815"/>
              </p:ext>
            </p:extLst>
          </p:nvPr>
        </p:nvGraphicFramePr>
        <p:xfrm>
          <a:off x="0" y="2492896"/>
          <a:ext cx="914400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52291920"/>
      </p:ext>
    </p:extLst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pt-BR" sz="2400" dirty="0"/>
              <a:t>Obras e equipamentos para o ensino fundamental(R$548.400,00)</a:t>
            </a:r>
          </a:p>
          <a:p>
            <a:r>
              <a:rPr lang="pt-BR" sz="2400" dirty="0"/>
              <a:t>Obras e equipamentos para a educação infantil(R$66.000,00)</a:t>
            </a:r>
          </a:p>
          <a:p>
            <a:r>
              <a:rPr lang="pt-BR" sz="2400" dirty="0"/>
              <a:t>Manutenção do Ensino Fundamental(R$5.403.000,28)</a:t>
            </a:r>
          </a:p>
          <a:p>
            <a:r>
              <a:rPr lang="pt-BR" sz="2400" dirty="0"/>
              <a:t>Manutenção da Educação Infantil em Creches(R$4.336.764,00)</a:t>
            </a:r>
          </a:p>
          <a:p>
            <a:r>
              <a:rPr lang="pt-BR" sz="2400" dirty="0"/>
              <a:t>Manutenção da Educação Infantil em Pré-Escolas(R$3.144.300,00)</a:t>
            </a:r>
          </a:p>
          <a:p>
            <a:r>
              <a:rPr lang="pt-BR" sz="2400" dirty="0"/>
              <a:t>Manutenção do Ensino Fundamental de Jovens e Adultos</a:t>
            </a:r>
          </a:p>
          <a:p>
            <a:pPr marL="0" indent="0">
              <a:buNone/>
            </a:pPr>
            <a:r>
              <a:rPr lang="pt-BR" sz="2400" dirty="0"/>
              <a:t>     (R$13.000,00)</a:t>
            </a:r>
          </a:p>
          <a:p>
            <a:r>
              <a:rPr lang="pt-BR" sz="2400" dirty="0"/>
              <a:t>Atendimento Educacional Especializado para Creches(R$23100,00)</a:t>
            </a:r>
          </a:p>
          <a:p>
            <a:r>
              <a:rPr lang="pt-BR" sz="2400" dirty="0"/>
              <a:t>Atendimento Educacional Especializado para Pré-Escolas</a:t>
            </a:r>
          </a:p>
          <a:p>
            <a:pPr marL="0" indent="0">
              <a:buNone/>
            </a:pPr>
            <a:r>
              <a:rPr lang="pt-BR" sz="2400" dirty="0"/>
              <a:t>     (R$43.100,00)</a:t>
            </a:r>
          </a:p>
          <a:p>
            <a:r>
              <a:rPr lang="pt-BR" sz="2400" dirty="0"/>
              <a:t>Atendimento Educacional Especializado para Ensino Fundamental</a:t>
            </a:r>
          </a:p>
          <a:p>
            <a:pPr marL="0" indent="0">
              <a:buNone/>
            </a:pPr>
            <a:r>
              <a:rPr lang="pt-BR" sz="2400" dirty="0"/>
              <a:t>     (R$345.200,00)</a:t>
            </a:r>
          </a:p>
          <a:p>
            <a:r>
              <a:rPr lang="pt-BR" sz="2400" dirty="0"/>
              <a:t>Manutenção da alimentação escolar nas creches(R$160.850,00)</a:t>
            </a:r>
          </a:p>
          <a:p>
            <a:r>
              <a:rPr lang="pt-BR" sz="2400" dirty="0"/>
              <a:t>Manutenção da Alimentação Escolar para Pré-Escola(R$131.000,00)</a:t>
            </a:r>
          </a:p>
          <a:p>
            <a:r>
              <a:rPr lang="pt-BR" sz="2400" dirty="0"/>
              <a:t>Manutenção da alimentação escolar no Ensino Fundamental(R$255.000,00)</a:t>
            </a:r>
          </a:p>
        </p:txBody>
      </p:sp>
    </p:spTree>
    <p:extLst>
      <p:ext uri="{BB962C8B-B14F-4D97-AF65-F5344CB8AC3E}">
        <p14:creationId xmlns:p14="http://schemas.microsoft.com/office/powerpoint/2010/main" val="1050384914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Manutenção do Transporte Escolar nas Creches(R$18.000,00)</a:t>
            </a:r>
          </a:p>
          <a:p>
            <a:r>
              <a:rPr lang="pt-BR" sz="2400" dirty="0"/>
              <a:t>Manutenção do Transporte Escolar para Pré-Escolas(R$410.200,00)</a:t>
            </a:r>
          </a:p>
          <a:p>
            <a:r>
              <a:rPr lang="pt-BR" sz="2400" dirty="0"/>
              <a:t>Manutenção do Transporte Escolar no Ensino Médio(517.000,00)</a:t>
            </a:r>
          </a:p>
          <a:p>
            <a:r>
              <a:rPr lang="pt-BR" sz="2400" dirty="0"/>
              <a:t>Manutenção do Transporte Escolar para Ensino Fundamental</a:t>
            </a:r>
          </a:p>
          <a:p>
            <a:pPr marL="0" indent="0">
              <a:buNone/>
            </a:pPr>
            <a:r>
              <a:rPr lang="pt-BR" sz="2400" dirty="0"/>
              <a:t>     (R$2.496.700,00)</a:t>
            </a:r>
          </a:p>
          <a:p>
            <a:r>
              <a:rPr lang="pt-BR" sz="2400" dirty="0"/>
              <a:t>Apoio ao Ensino Superior(R$71.300,00)</a:t>
            </a:r>
          </a:p>
          <a:p>
            <a:r>
              <a:rPr lang="pt-BR" sz="2400" dirty="0"/>
              <a:t>Expansão e aperfeiçoamento de ações educacionais e acesso à tecnologia da informação(R$5.500,00)</a:t>
            </a:r>
          </a:p>
          <a:p>
            <a:r>
              <a:rPr lang="pt-BR" sz="2400" dirty="0"/>
              <a:t>Obras e equipamentos para a SMECD(R$6.000,00)</a:t>
            </a:r>
          </a:p>
          <a:p>
            <a:r>
              <a:rPr lang="pt-BR" sz="2400" dirty="0"/>
              <a:t>Apoio administrativo à SMECD(R$635.700,00)</a:t>
            </a:r>
          </a:p>
          <a:p>
            <a:r>
              <a:rPr lang="pt-BR" sz="2400" dirty="0"/>
              <a:t>Manutenção </a:t>
            </a:r>
            <a:r>
              <a:rPr lang="pt-BR" sz="2400" dirty="0" err="1"/>
              <a:t>TeleCentro</a:t>
            </a:r>
            <a:r>
              <a:rPr lang="pt-BR" sz="2400" dirty="0"/>
              <a:t> Comunitário(R$36.460,00)</a:t>
            </a:r>
          </a:p>
        </p:txBody>
      </p:sp>
    </p:spTree>
    <p:extLst>
      <p:ext uri="{BB962C8B-B14F-4D97-AF65-F5344CB8AC3E}">
        <p14:creationId xmlns:p14="http://schemas.microsoft.com/office/powerpoint/2010/main" val="1220101446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4482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10 – ARTE E CULTURA:FERRAMENTAS PARA UM FUTURO MELHOR(155.712,00)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44824"/>
            <a:ext cx="9144000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4882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16430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pt-BR" sz="2600" b="1" dirty="0">
                <a:solidFill>
                  <a:srgbClr val="002060"/>
                </a:solidFill>
              </a:rPr>
              <a:t>OBJETIVO:</a:t>
            </a:r>
            <a:r>
              <a:rPr lang="pt-BR" sz="2800" dirty="0">
                <a:solidFill>
                  <a:srgbClr val="002060"/>
                </a:solidFill>
              </a:rPr>
              <a:t> </a:t>
            </a:r>
            <a:r>
              <a:rPr lang="pt-BR" sz="2800" dirty="0"/>
              <a:t>Proporcionar a difusão. A formação e o acesso à arte e cultura, preservando a memória e o patrimônio artístico, cultura e de conhecimento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458" name="Picture 2" descr="Alunos bonitos que leem na bibliote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43049"/>
            <a:ext cx="9144000" cy="521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288132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4" name="Picture 4" descr="Escola de Aula de Música Infantil Higienópolis - Aula Música Infant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4860031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852936"/>
            <a:ext cx="4283968" cy="4005064"/>
          </a:xfrm>
          <a:prstGeom prst="rect">
            <a:avLst/>
          </a:prstGeom>
        </p:spPr>
      </p:pic>
      <p:pic>
        <p:nvPicPr>
          <p:cNvPr id="20488" name="Picture 8" descr="aula de canto – Secretaria de Cultura e Economia Criativa do Estado de São  Pau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396640"/>
      </p:ext>
    </p:extLst>
  </p:cSld>
  <p:clrMapOvr>
    <a:masterClrMapping/>
  </p:clrMapOvr>
  <p:transition>
    <p:wipe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Criação, implementação e reforma de espaço culturais e artísticos</a:t>
            </a:r>
          </a:p>
          <a:p>
            <a:pPr marL="0" indent="0">
              <a:buNone/>
            </a:pPr>
            <a:r>
              <a:rPr lang="pt-BR" sz="2400" dirty="0"/>
              <a:t>    (R$15.000,00)</a:t>
            </a:r>
          </a:p>
          <a:p>
            <a:r>
              <a:rPr lang="pt-BR" sz="2400" dirty="0"/>
              <a:t>Manutenção da Biblioteca Pública Municipal(R$75.612,00)</a:t>
            </a:r>
          </a:p>
          <a:p>
            <a:r>
              <a:rPr lang="pt-BR" sz="2400" dirty="0"/>
              <a:t>Ações de estímulo, promoção e manutenção da Arte e da Cultura</a:t>
            </a:r>
          </a:p>
          <a:p>
            <a:pPr marL="0" indent="0">
              <a:buNone/>
            </a:pPr>
            <a:r>
              <a:rPr lang="pt-BR" sz="2400" dirty="0"/>
              <a:t>     (R$65.100,00)</a:t>
            </a:r>
          </a:p>
        </p:txBody>
      </p:sp>
    </p:spTree>
    <p:extLst>
      <p:ext uri="{BB962C8B-B14F-4D97-AF65-F5344CB8AC3E}">
        <p14:creationId xmlns:p14="http://schemas.microsoft.com/office/powerpoint/2010/main" val="1624776917"/>
      </p:ext>
    </p:extLst>
  </p:cSld>
  <p:clrMapOvr>
    <a:masterClrMapping/>
  </p:clrMapOvr>
  <p:transition>
    <p:wipe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1870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11 – ESPORTE E LAZER PARA A CIDADANIA(R$267.800,00)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39570"/>
      </p:ext>
    </p:extLst>
  </p:cSld>
  <p:clrMapOvr>
    <a:masterClrMapping/>
  </p:clrMapOvr>
  <p:transition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78092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600" b="1" dirty="0">
                <a:solidFill>
                  <a:srgbClr val="002060"/>
                </a:solidFill>
              </a:rPr>
              <a:t>OBJETIVO:</a:t>
            </a:r>
            <a:r>
              <a:rPr lang="pt-BR" sz="2800" dirty="0">
                <a:solidFill>
                  <a:srgbClr val="002060"/>
                </a:solidFill>
              </a:rPr>
              <a:t> </a:t>
            </a:r>
            <a:r>
              <a:rPr lang="pt-BR" sz="2800" dirty="0"/>
              <a:t>Proporcionar qualidade de vida aos porto </a:t>
            </a:r>
            <a:r>
              <a:rPr lang="pt-BR" sz="2800" dirty="0" err="1"/>
              <a:t>xavierenses</a:t>
            </a:r>
            <a:r>
              <a:rPr lang="pt-BR" sz="2800" dirty="0"/>
              <a:t> e o desenvolvimento integral do ser humano.</a:t>
            </a:r>
          </a:p>
          <a:p>
            <a:pPr algn="just"/>
            <a:r>
              <a:rPr lang="pt-BR" sz="2800" dirty="0"/>
              <a:t>Proporcionar a todos os segmentos da população a prática de atividades físicas, esportivas, para-desportivas e de lazer inclusivo, contribuindo com a cultura corporal do movimento humano e com a promoção do bem-estar.</a:t>
            </a:r>
            <a:endParaRPr kumimoji="0" lang="pt-BR" sz="2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90056"/>
            <a:ext cx="9144000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83422"/>
      </p:ext>
    </p:extLst>
  </p:cSld>
  <p:clrMapOvr>
    <a:masterClrMapping/>
  </p:clrMapOvr>
  <p:transition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3C19CFE-2F4A-455E-9886-3CB3736C07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07202" cy="328498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8D82294-7441-49ED-A745-87A461927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0"/>
            <a:ext cx="4716016" cy="328498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15AD6BF-B2FD-4492-9C2C-E79095A09E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66" y="3284984"/>
            <a:ext cx="4716016" cy="3573016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2850FF12-BA59-498A-98FC-C1E83002A7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448766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82349"/>
      </p:ext>
    </p:extLst>
  </p:cSld>
  <p:clrMapOvr>
    <a:masterClrMapping/>
  </p:clrMapOvr>
  <p:transition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sz="2400" dirty="0"/>
          </a:p>
          <a:p>
            <a:r>
              <a:rPr lang="pt-BR" sz="2400" dirty="0"/>
              <a:t>Obras e Equipamentos de Esporte e Lazer(R$58.500,00)</a:t>
            </a:r>
          </a:p>
          <a:p>
            <a:r>
              <a:rPr lang="pt-BR" sz="2400" dirty="0"/>
              <a:t>Manutenção de Atividades Esportivas(R$129.800,00)</a:t>
            </a:r>
          </a:p>
          <a:p>
            <a:r>
              <a:rPr lang="pt-BR" sz="2400" dirty="0"/>
              <a:t>Ações de lazer para promover a cidadania(R$71.000,00)</a:t>
            </a:r>
          </a:p>
          <a:p>
            <a:r>
              <a:rPr lang="pt-BR" sz="2400" dirty="0"/>
              <a:t>Disponibilização de internet pública em espaços de lazer e cultura</a:t>
            </a:r>
          </a:p>
          <a:p>
            <a:pPr marL="0" indent="0">
              <a:buNone/>
            </a:pPr>
            <a:r>
              <a:rPr lang="pt-BR" sz="2400" dirty="0"/>
              <a:t>     (R$8.500,00)</a:t>
            </a:r>
          </a:p>
        </p:txBody>
      </p:sp>
    </p:spTree>
    <p:extLst>
      <p:ext uri="{BB962C8B-B14F-4D97-AF65-F5344CB8AC3E}">
        <p14:creationId xmlns:p14="http://schemas.microsoft.com/office/powerpoint/2010/main" val="14927402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pt-BR" dirty="0"/>
          </a:p>
          <a:p>
            <a:r>
              <a:rPr lang="pt-BR" sz="2800" b="1" dirty="0"/>
              <a:t>PREVISÃO DA RECEITA CONSOLIDADA .....R$65.205.872,00</a:t>
            </a:r>
          </a:p>
          <a:p>
            <a:pPr marL="0" indent="0">
              <a:buNone/>
            </a:pPr>
            <a:endParaRPr lang="pt-BR" sz="2800" b="1" dirty="0"/>
          </a:p>
          <a:p>
            <a:r>
              <a:rPr lang="pt-BR" sz="2800" dirty="0"/>
              <a:t>TOTAL DAS RECEITAS RPPS............................R$9.127.897,00</a:t>
            </a:r>
          </a:p>
          <a:p>
            <a:r>
              <a:rPr lang="pt-BR" sz="2800" dirty="0"/>
              <a:t>TOTAL DAS RECEITAS MUNICÍPIO................R$56.077.975,00</a:t>
            </a:r>
          </a:p>
          <a:p>
            <a:pPr marL="0" indent="0">
              <a:buNone/>
            </a:pPr>
            <a:r>
              <a:rPr lang="pt-BR" sz="2800" dirty="0"/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70765772"/>
      </p:ext>
    </p:extLst>
  </p:cSld>
  <p:clrMapOvr>
    <a:masterClrMapping/>
  </p:clrMapOvr>
  <p:transition>
    <p:wipe dir="r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7A5F1A69-11B7-4D18-ADEB-835B1AF21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227843"/>
              </p:ext>
            </p:extLst>
          </p:nvPr>
        </p:nvGraphicFramePr>
        <p:xfrm>
          <a:off x="0" y="1"/>
          <a:ext cx="9144000" cy="6895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7">
                  <a:extLst>
                    <a:ext uri="{9D8B030D-6E8A-4147-A177-3AD203B41FA5}">
                      <a16:colId xmlns:a16="http://schemas.microsoft.com/office/drawing/2014/main" val="3221939762"/>
                    </a:ext>
                  </a:extLst>
                </a:gridCol>
                <a:gridCol w="2318353">
                  <a:extLst>
                    <a:ext uri="{9D8B030D-6E8A-4147-A177-3AD203B41FA5}">
                      <a16:colId xmlns:a16="http://schemas.microsoft.com/office/drawing/2014/main" val="1766218194"/>
                    </a:ext>
                  </a:extLst>
                </a:gridCol>
              </a:tblGrid>
              <a:tr h="594283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8541620"/>
                  </a:ext>
                </a:extLst>
              </a:tr>
              <a:tr h="5992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18.487.186,28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100401"/>
                  </a:ext>
                </a:extLst>
              </a:tr>
              <a:tr h="606942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12.324.864,28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6322077"/>
                  </a:ext>
                </a:extLst>
              </a:tr>
              <a:tr h="53366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2477267"/>
                  </a:ext>
                </a:extLst>
              </a:tr>
              <a:tr h="59177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6.162.322,00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43048554"/>
                  </a:ext>
                </a:extLst>
              </a:tr>
              <a:tr h="6861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602.900,00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1772294"/>
                  </a:ext>
                </a:extLst>
              </a:tr>
              <a:tr h="646803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602.900,00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2388533"/>
                  </a:ext>
                </a:extLst>
              </a:tr>
              <a:tr h="48456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57337"/>
                  </a:ext>
                </a:extLst>
              </a:tr>
              <a:tr h="595374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4671821"/>
                  </a:ext>
                </a:extLst>
              </a:tr>
              <a:tr h="48456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02391611"/>
                  </a:ext>
                </a:extLst>
              </a:tr>
              <a:tr h="1071674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19.090.086,28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0261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542103"/>
      </p:ext>
    </p:extLst>
  </p:cSld>
  <p:clrMapOvr>
    <a:masterClrMapping/>
  </p:clrMapOvr>
  <p:transition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08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SAÚDE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1249254"/>
      </p:ext>
    </p:extLst>
  </p:cSld>
  <p:clrMapOvr>
    <a:masterClrMapping/>
  </p:clrMapOvr>
  <p:transition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1" y="1"/>
            <a:ext cx="9143999" cy="1412776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8 – SAÚDE E BEM ESTAR(R$10.319.937,00)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878" y="1412777"/>
            <a:ext cx="9163878" cy="544522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58723"/>
            <a:ext cx="9144000" cy="401834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8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Conquistar a excelência na atenção à saúde da população, respeitando o princípio da integralidade das políticas públicas implementadas pela Secretaria Municipal de Saúde, limitadas ao orçamento e </a:t>
            </a:r>
            <a:r>
              <a:rPr lang="pt-BR" sz="2800" dirty="0" err="1"/>
              <a:t>pactuação</a:t>
            </a:r>
            <a:r>
              <a:rPr lang="pt-BR" sz="2800" dirty="0"/>
              <a:t>, e os princípios da universalidade e equidade, buscando uma autonomia com capacidade e resolutividade na gestão hierarquizada.</a:t>
            </a:r>
          </a:p>
          <a:p>
            <a:pPr algn="just"/>
            <a:r>
              <a:rPr lang="pt-BR" sz="2800" dirty="0"/>
              <a:t>Atender as necessidades de saúde da população com qualidade, eficiência, respeito, comprometimento, ética e transparência.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 descr="IRAS – Infecções Relacionadas à Assistência à Saú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5616"/>
            <a:ext cx="4499992" cy="277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t3.gstatic.com/images?q=tbn:ANd9GcQRktk39lwqMixIv7JtjYMzANJEJpza23wqrf9MmC7jPxu5rD-Lr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4340" y="4077071"/>
            <a:ext cx="4669660" cy="27809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scontent.fsra1-1.fna.fbcdn.net/v/t1.0-9/s960x960/64567097_392603091353412_394234240645988352_o.jpg?_nc_cat=106&amp;_nc_sid=e3f864&amp;_nc_ohc=m0ZdVU2-YokAX_xF9DH&amp;_nc_ht=scontent.fsra1-1.fna&amp;tp=7&amp;oh=57fccb5dd7df0f82d2fa37d9d7e57a48&amp;oe=5F9544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pt-BR" sz="2400" dirty="0"/>
              <a:t>Informatização do Sistema de Saúde(R$10.000,00)</a:t>
            </a:r>
          </a:p>
          <a:p>
            <a:r>
              <a:rPr lang="pt-BR" sz="2400" dirty="0"/>
              <a:t>Aquisição de veículos pra SMS(R$70.000,00)</a:t>
            </a:r>
          </a:p>
          <a:p>
            <a:r>
              <a:rPr lang="pt-BR" sz="2400" dirty="0"/>
              <a:t>Obras e equipamentos para SMS e Unidades Básicas de Saúde</a:t>
            </a:r>
          </a:p>
          <a:p>
            <a:pPr marL="0" indent="0">
              <a:buNone/>
            </a:pPr>
            <a:r>
              <a:rPr lang="pt-BR" sz="2400" dirty="0"/>
              <a:t>     (R$27.000,00)</a:t>
            </a:r>
          </a:p>
          <a:p>
            <a:r>
              <a:rPr lang="pt-BR" sz="2400" dirty="0"/>
              <a:t>Obras e equipamentos para CAPS(R$6.000,00)</a:t>
            </a:r>
          </a:p>
          <a:p>
            <a:r>
              <a:rPr lang="pt-BR" sz="2400" dirty="0"/>
              <a:t>Ampliação e fortalecimento dos serviços de saúde da Atenção Básica</a:t>
            </a:r>
          </a:p>
          <a:p>
            <a:pPr marL="0" indent="0">
              <a:buNone/>
            </a:pPr>
            <a:r>
              <a:rPr lang="pt-BR" sz="2400" dirty="0"/>
              <a:t>     (R$3.695.541,00)</a:t>
            </a:r>
          </a:p>
          <a:p>
            <a:r>
              <a:rPr lang="pt-BR" sz="2400" dirty="0"/>
              <a:t>Fornecimento de Medicamentos da Atenção Básica(R$419.000,00)</a:t>
            </a:r>
          </a:p>
          <a:p>
            <a:r>
              <a:rPr lang="pt-BR" sz="2400" dirty="0"/>
              <a:t>Fornecimento de Medicamentos de Média e Alta Complexidade</a:t>
            </a:r>
          </a:p>
          <a:p>
            <a:pPr marL="0" indent="0">
              <a:buNone/>
            </a:pPr>
            <a:r>
              <a:rPr lang="pt-BR" sz="2400" dirty="0"/>
              <a:t>     (R$80.000,00)</a:t>
            </a:r>
          </a:p>
          <a:p>
            <a:r>
              <a:rPr lang="pt-BR" sz="2400" dirty="0"/>
              <a:t>Agentes Comunitários de Saúde(R$1.248.712,00)</a:t>
            </a:r>
          </a:p>
          <a:p>
            <a:r>
              <a:rPr lang="pt-BR" sz="2400" dirty="0"/>
              <a:t>Manutenção do Serviço Móvel de Urgência – SAMU(R$477.784,00)</a:t>
            </a:r>
          </a:p>
          <a:p>
            <a:r>
              <a:rPr lang="pt-BR" sz="2400" dirty="0"/>
              <a:t>Manutenção da Saúde em Serviços Especializados(R$1.151.824,00)</a:t>
            </a:r>
          </a:p>
          <a:p>
            <a:r>
              <a:rPr lang="pt-BR" sz="2400" dirty="0"/>
              <a:t>Manutenção dos Atendimentos Hospitalares - Atenção Básica</a:t>
            </a:r>
          </a:p>
          <a:p>
            <a:pPr marL="0" indent="0">
              <a:buNone/>
            </a:pPr>
            <a:r>
              <a:rPr lang="pt-BR" sz="2400" dirty="0"/>
              <a:t>      (R$655.185,00)</a:t>
            </a:r>
          </a:p>
          <a:p>
            <a:r>
              <a:rPr lang="pt-BR" sz="2400" dirty="0"/>
              <a:t>Manutenção dos Atendimentos Hospitalares – MAC(R$320.000,00)</a:t>
            </a:r>
          </a:p>
        </p:txBody>
      </p:sp>
    </p:spTree>
    <p:extLst>
      <p:ext uri="{BB962C8B-B14F-4D97-AF65-F5344CB8AC3E}">
        <p14:creationId xmlns:p14="http://schemas.microsoft.com/office/powerpoint/2010/main" val="1845893321"/>
      </p:ext>
    </p:extLst>
  </p:cSld>
  <p:clrMapOvr>
    <a:masterClrMapping/>
  </p:clrMapOvr>
  <p:transition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Desenvolvimento de Ações em Saúde Mental(R$942.900,00)</a:t>
            </a:r>
          </a:p>
          <a:p>
            <a:r>
              <a:rPr lang="pt-BR" sz="2400" dirty="0"/>
              <a:t>Manutenção dos Serviços Odontológicos(R$489.000,00)</a:t>
            </a:r>
          </a:p>
          <a:p>
            <a:r>
              <a:rPr lang="pt-BR" sz="2400" dirty="0"/>
              <a:t>Manutenção dos Serviços de Prevenção e Vigilância de Saúde</a:t>
            </a:r>
          </a:p>
          <a:p>
            <a:pPr marL="0" indent="0">
              <a:buNone/>
            </a:pPr>
            <a:r>
              <a:rPr lang="pt-BR" sz="2400" dirty="0"/>
              <a:t>     (R$59.000,00)</a:t>
            </a:r>
          </a:p>
          <a:p>
            <a:r>
              <a:rPr lang="pt-BR" sz="2400" dirty="0"/>
              <a:t>Manutenção da Vigilância Epidemiológica e Ambiental(R$395.202,00)</a:t>
            </a:r>
          </a:p>
          <a:p>
            <a:r>
              <a:rPr lang="pt-BR" sz="2400" dirty="0"/>
              <a:t>Saúde na Escola(R$5.000,00)</a:t>
            </a:r>
          </a:p>
          <a:p>
            <a:r>
              <a:rPr lang="pt-BR" sz="2400" dirty="0"/>
              <a:t>Saúde Preventiva com práticas integrativas complementares</a:t>
            </a:r>
          </a:p>
          <a:p>
            <a:pPr marL="0" indent="0">
              <a:buNone/>
            </a:pPr>
            <a:r>
              <a:rPr lang="pt-BR" sz="2400" dirty="0"/>
              <a:t>     (R$32.500,00)</a:t>
            </a:r>
          </a:p>
          <a:p>
            <a:r>
              <a:rPr lang="pt-BR" sz="2400" dirty="0"/>
              <a:t>Primeira Infância Melhor(R$139.420,00)</a:t>
            </a:r>
          </a:p>
          <a:p>
            <a:r>
              <a:rPr lang="pt-BR" sz="2400" dirty="0"/>
              <a:t>Dispensação de fraldas(R$70.000,00)</a:t>
            </a:r>
          </a:p>
          <a:p>
            <a:r>
              <a:rPr lang="pt-BR" sz="2400" dirty="0"/>
              <a:t>Próteses dentárias(R$24.760,00)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023751910"/>
      </p:ext>
    </p:extLst>
  </p:cSld>
  <p:clrMapOvr>
    <a:masterClrMapping/>
  </p:clrMapOvr>
  <p:transition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781626DE-E343-4B6D-8A1E-3F8A35D530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127888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6">
                  <a:extLst>
                    <a:ext uri="{9D8B030D-6E8A-4147-A177-3AD203B41FA5}">
                      <a16:colId xmlns:a16="http://schemas.microsoft.com/office/drawing/2014/main" val="3718635324"/>
                    </a:ext>
                  </a:extLst>
                </a:gridCol>
                <a:gridCol w="2318354">
                  <a:extLst>
                    <a:ext uri="{9D8B030D-6E8A-4147-A177-3AD203B41FA5}">
                      <a16:colId xmlns:a16="http://schemas.microsoft.com/office/drawing/2014/main" val="1706206959"/>
                    </a:ext>
                  </a:extLst>
                </a:gridCol>
              </a:tblGrid>
              <a:tr h="589502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30995847"/>
                  </a:ext>
                </a:extLst>
              </a:tr>
              <a:tr h="5943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10.205.397,00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8001724"/>
                  </a:ext>
                </a:extLst>
              </a:tr>
              <a:tr h="60206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5.098.254,00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1798573"/>
                  </a:ext>
                </a:extLst>
              </a:tr>
              <a:tr h="52936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38875332"/>
                  </a:ext>
                </a:extLst>
              </a:tr>
              <a:tr h="587011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5.107.683,00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6197280"/>
                  </a:ext>
                </a:extLst>
              </a:tr>
              <a:tr h="6806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114.000,00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1669318"/>
                  </a:ext>
                </a:extLst>
              </a:tr>
              <a:tr h="64160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114.000,00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1348586"/>
                  </a:ext>
                </a:extLst>
              </a:tr>
              <a:tr h="48405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8552019"/>
                  </a:ext>
                </a:extLst>
              </a:tr>
              <a:tr h="594746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33831605"/>
                  </a:ext>
                </a:extLst>
              </a:tr>
              <a:tr h="484057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5088684"/>
                  </a:ext>
                </a:extLst>
              </a:tr>
              <a:tr h="1070542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10.319.937,00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1431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764219"/>
      </p:ext>
    </p:extLst>
  </p:cSld>
  <p:clrMapOvr>
    <a:masterClrMapping/>
  </p:clrMapOvr>
  <p:transition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09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OBRAS E INFRAESTRUTURA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9517788"/>
      </p:ext>
    </p:extLst>
  </p:cSld>
  <p:clrMapOvr>
    <a:masterClrMapping/>
  </p:clrMapOvr>
  <p:transition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20 – MOBILIDADE E INFRAESTRUTURA(R$4.292.928,00)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://awbernaengenharia.com.br/fotos/construcao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4824"/>
            <a:ext cx="9143999" cy="5013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76492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521495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800" b="1" dirty="0"/>
              <a:t>PREVISÃO  DAS DESPESAS CONSOLIDADA R$65.205.872,00</a:t>
            </a:r>
          </a:p>
          <a:p>
            <a:endParaRPr lang="pt-BR" sz="2800" b="1" dirty="0"/>
          </a:p>
          <a:p>
            <a:r>
              <a:rPr lang="pt-BR" sz="2400" dirty="0"/>
              <a:t>PREVISÃO DAS DESPESAS RPPS......................................R$9.127.897,00</a:t>
            </a:r>
          </a:p>
          <a:p>
            <a:r>
              <a:rPr lang="pt-BR" sz="2400" dirty="0"/>
              <a:t>RESERVA DE CONTINGÊNCIA DO RPPS..........................R$2.347.214,00</a:t>
            </a:r>
          </a:p>
          <a:p>
            <a:r>
              <a:rPr lang="pt-BR" sz="2400" dirty="0"/>
              <a:t>PREVISÃO DAS DESPESAS DO EXECUTIVO...................R$52.780.123,24</a:t>
            </a:r>
          </a:p>
          <a:p>
            <a:r>
              <a:rPr lang="pt-BR" sz="2400" dirty="0"/>
              <a:t>RESERV. DE CONTINGÊNCIA DO EXECUTIVOR$.................4.788.569,96</a:t>
            </a:r>
          </a:p>
          <a:p>
            <a:r>
              <a:rPr lang="pt-BR" sz="2400" dirty="0"/>
              <a:t>PREVISÃO DAS DESPESAS DO LEGISLATIVO...................R$3.297.851,76</a:t>
            </a:r>
          </a:p>
          <a:p>
            <a:pPr marL="0" indent="0" algn="r">
              <a:buNone/>
            </a:pPr>
            <a:endParaRPr lang="pt-BR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35050818"/>
      </p:ext>
    </p:extLst>
  </p:cSld>
  <p:clrMapOvr>
    <a:masterClrMapping/>
  </p:clrMapOvr>
  <p:transition>
    <p:wipe dir="r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3933055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3000" b="1" dirty="0">
                <a:solidFill>
                  <a:schemeClr val="tx2">
                    <a:lumMod val="75000"/>
                  </a:schemeClr>
                </a:solidFill>
              </a:rPr>
              <a:t>OBJETIVO: </a:t>
            </a:r>
            <a:r>
              <a:rPr lang="pt-BR" sz="3200" dirty="0"/>
              <a:t>Promover qualidade de vida para usuários, facilitando acessibilidade e mobilidade da população em todo o Município de Porto Xavier, por meio de obras e ações no sistema viário, além de promover a qualidade, agilidade, eficiência, educação e segurança para condutores, passageiros, ciclistas e pedestres</a:t>
            </a:r>
          </a:p>
          <a:p>
            <a:pPr algn="just"/>
            <a:r>
              <a:rPr lang="pt-BR" sz="3200" dirty="0"/>
              <a:t>nas zonas urbana e rural, com foco na tranquilidade pública</a:t>
            </a:r>
            <a:endParaRPr kumimoji="0" lang="pt-BR" sz="3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AutoShape 4" descr="São José Assistência Saúde - Home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6" name="Picture 2" descr="Serviços realizados pela Secretaria Municipal de Obras e Infraestru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9190"/>
            <a:ext cx="4139952" cy="290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m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59190"/>
            <a:ext cx="5004048" cy="290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82791"/>
      </p:ext>
    </p:extLst>
  </p:cSld>
  <p:clrMapOvr>
    <a:masterClrMapping/>
  </p:clrMapOvr>
  <p:transition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RAS - Infecções Relacionadas à Assistência à Saúde - Blog Neoprospec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4" name="Picture 2" descr="Resultado de imagem para FOTOS DA PRAÇA MUNICIPAL PORTO XAVI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4427984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564904"/>
            <a:ext cx="4716016" cy="42627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85E91D2-62AC-40B8-958D-6C9E2E9BEE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84168" cy="3429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8C98F5A-811B-4F55-BFDA-0DB2CEEDF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9" y="30394"/>
            <a:ext cx="3059832" cy="336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96746"/>
      </p:ext>
    </p:extLst>
  </p:cSld>
  <p:clrMapOvr>
    <a:masterClrMapping/>
  </p:clrMapOvr>
  <p:transition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Expansão e aperfeiçoamento das ações da SMOI(R$6.500,00)</a:t>
            </a:r>
          </a:p>
          <a:p>
            <a:r>
              <a:rPr lang="pt-BR" sz="2400" dirty="0"/>
              <a:t>Apoio administrativo SMOI(R$780.212,00)</a:t>
            </a:r>
          </a:p>
          <a:p>
            <a:r>
              <a:rPr lang="pt-BR" sz="2400" dirty="0"/>
              <a:t>Produção de Artefatos de concreto(R$140.200,00)</a:t>
            </a:r>
          </a:p>
          <a:p>
            <a:r>
              <a:rPr lang="pt-BR" sz="2400" dirty="0"/>
              <a:t>Obras de infraestrutura(R$1.389.104,00)</a:t>
            </a:r>
          </a:p>
          <a:p>
            <a:r>
              <a:rPr lang="pt-BR" sz="2400" dirty="0"/>
              <a:t>Conservação e melhorias nas estradas e vias públicas</a:t>
            </a:r>
          </a:p>
          <a:p>
            <a:pPr marL="0" indent="0">
              <a:buNone/>
            </a:pPr>
            <a:r>
              <a:rPr lang="pt-BR" sz="2400" dirty="0"/>
              <a:t>     (R$1.580.012,00)</a:t>
            </a:r>
          </a:p>
          <a:p>
            <a:r>
              <a:rPr lang="pt-BR" sz="2400" dirty="0"/>
              <a:t>Sinalização viária e de orientação do transito(R$134.300,00)</a:t>
            </a:r>
          </a:p>
          <a:p>
            <a:r>
              <a:rPr lang="pt-BR" sz="2400" dirty="0"/>
              <a:t>Expansão e Melhorias na infraestrutura de praças, parques, jardins e cemitérios(R$121.200,00)</a:t>
            </a:r>
          </a:p>
          <a:p>
            <a:r>
              <a:rPr lang="pt-BR" sz="2400" dirty="0"/>
              <a:t>Conservação e manutenção de Praças, Parques, Jardins e Cemitérios Públicos(R$141.400,00)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176531897"/>
      </p:ext>
    </p:extLst>
  </p:cSld>
  <p:clrMapOvr>
    <a:masterClrMapping/>
  </p:clrMapOvr>
  <p:transition>
    <p:wipe dir="r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21 – ILUMINAÇÃO PÚBLICA E SANEAMENTO BÁSICO(R$3.315.282,00)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www.drsandro.org/wp-content/uploads/2009/07/DSC004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2464662"/>
      </p:ext>
    </p:extLst>
  </p:cSld>
  <p:clrMapOvr>
    <a:masterClrMapping/>
  </p:clrMapOvr>
  <p:transition>
    <p:wipe dir="r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3933056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OBJETIVO: </a:t>
            </a:r>
            <a:r>
              <a:rPr lang="pt-BR" sz="3200" dirty="0"/>
              <a:t>Oportunizar segurança pública e qualidade de vida às pessoas com o desenvolvimento de ações relacionadas à implantação, ampliação e manutenção</a:t>
            </a:r>
          </a:p>
          <a:p>
            <a:pPr algn="just"/>
            <a:r>
              <a:rPr lang="pt-BR" sz="3200" dirty="0"/>
              <a:t>dos serviços de iluminação pública e do saneamento básico, traduzindo-se numa melhor imagem da cidade, favorecendo o turismo, o comércio, o lazer e</a:t>
            </a:r>
          </a:p>
          <a:p>
            <a:pPr algn="just"/>
            <a:r>
              <a:rPr lang="pt-BR" sz="3200" dirty="0"/>
              <a:t>a segurança pública, contribuindo para o desenvolvimento social e econômico da população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http://www.premol.com/wp-content/uploads/2014/06/saneamen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41601"/>
            <a:ext cx="4499991" cy="2916399"/>
          </a:xfrm>
          <a:prstGeom prst="rect">
            <a:avLst/>
          </a:prstGeom>
          <a:noFill/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91" y="3933056"/>
            <a:ext cx="4644009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3190"/>
      </p:ext>
    </p:extLst>
  </p:cSld>
  <p:clrMapOvr>
    <a:masterClrMapping/>
  </p:clrMapOvr>
  <p:transition>
    <p:wipe dir="r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63756"/>
      </p:ext>
    </p:extLst>
  </p:cSld>
  <p:clrMapOvr>
    <a:masterClrMapping/>
  </p:clrMapOvr>
  <p:transition>
    <p:wipe dir="r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Manutenção da limpeza pública(R$1.301.000,00)</a:t>
            </a:r>
          </a:p>
          <a:p>
            <a:r>
              <a:rPr lang="pt-BR" sz="2400" dirty="0"/>
              <a:t>Manutenção de Aterros Sanitários(R$17.000,00)</a:t>
            </a:r>
          </a:p>
          <a:p>
            <a:r>
              <a:rPr lang="pt-BR" sz="2400" dirty="0"/>
              <a:t>Manutenção do Sistema de Abastecimento de Água(R$1.059.222,00)</a:t>
            </a:r>
          </a:p>
          <a:p>
            <a:r>
              <a:rPr lang="pt-BR" sz="2400" dirty="0"/>
              <a:t>Manutenção e expansão do sistema de drenagem e esgoto</a:t>
            </a:r>
          </a:p>
          <a:p>
            <a:pPr marL="0" indent="0">
              <a:buNone/>
            </a:pPr>
            <a:r>
              <a:rPr lang="pt-BR" sz="2400" dirty="0"/>
              <a:t>     (R$154.300,00)</a:t>
            </a:r>
          </a:p>
          <a:p>
            <a:r>
              <a:rPr lang="pt-BR" sz="2400" dirty="0"/>
              <a:t>Aquisição de materiais permanentes para iluminação pública</a:t>
            </a:r>
          </a:p>
          <a:p>
            <a:pPr marL="0" indent="0">
              <a:buNone/>
            </a:pPr>
            <a:r>
              <a:rPr lang="pt-BR" sz="2400" dirty="0"/>
              <a:t>     (R$5.000,00)</a:t>
            </a:r>
          </a:p>
          <a:p>
            <a:r>
              <a:rPr lang="pt-BR" sz="2400" dirty="0"/>
              <a:t>Melhoria na Iluminação Pública na Cidade(R$90.000,00)</a:t>
            </a:r>
          </a:p>
          <a:p>
            <a:r>
              <a:rPr lang="pt-BR" sz="2400" dirty="0"/>
              <a:t>Manutenção do sistema de iluminação pública(R$488.760,00)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855212972"/>
      </p:ext>
    </p:extLst>
  </p:cSld>
  <p:clrMapOvr>
    <a:masterClrMapping/>
  </p:clrMapOvr>
  <p:transition>
    <p:wipe dir="r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90DDAA9B-1119-495F-B8E7-F7B283A4E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33448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6">
                  <a:extLst>
                    <a:ext uri="{9D8B030D-6E8A-4147-A177-3AD203B41FA5}">
                      <a16:colId xmlns:a16="http://schemas.microsoft.com/office/drawing/2014/main" val="881195555"/>
                    </a:ext>
                  </a:extLst>
                </a:gridCol>
                <a:gridCol w="2318354">
                  <a:extLst>
                    <a:ext uri="{9D8B030D-6E8A-4147-A177-3AD203B41FA5}">
                      <a16:colId xmlns:a16="http://schemas.microsoft.com/office/drawing/2014/main" val="146643074"/>
                    </a:ext>
                  </a:extLst>
                </a:gridCol>
              </a:tblGrid>
              <a:tr h="588894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3997530"/>
                  </a:ext>
                </a:extLst>
              </a:tr>
              <a:tr h="5937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5.855.606,00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5398070"/>
                  </a:ext>
                </a:extLst>
              </a:tr>
              <a:tr h="60143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1.721.124,00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5650739"/>
                  </a:ext>
                </a:extLst>
              </a:tr>
              <a:tr h="528818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46644458"/>
                  </a:ext>
                </a:extLst>
              </a:tr>
              <a:tr h="586405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4.134.482,00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1194403"/>
                  </a:ext>
                </a:extLst>
              </a:tr>
              <a:tr h="67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1.552.604,00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56485034"/>
                  </a:ext>
                </a:extLst>
              </a:tr>
              <a:tr h="64093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1.552,604,00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7145627"/>
                  </a:ext>
                </a:extLst>
              </a:tr>
              <a:tr h="48486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7901909"/>
                  </a:ext>
                </a:extLst>
              </a:tr>
              <a:tr h="595732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1563966"/>
                  </a:ext>
                </a:extLst>
              </a:tr>
              <a:tr h="48486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29994356"/>
                  </a:ext>
                </a:extLst>
              </a:tr>
              <a:tr h="1072318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7.408.210,00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7214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679487"/>
      </p:ext>
    </p:extLst>
  </p:cSld>
  <p:clrMapOvr>
    <a:masterClrMapping/>
  </p:clrMapOvr>
  <p:transition>
    <p:wipe dir="r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10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DESENVOLVIMENTO TURISMO E MERCOSUL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94014651"/>
      </p:ext>
    </p:extLst>
  </p:cSld>
  <p:clrMapOvr>
    <a:masterClrMapping/>
  </p:clrMapOvr>
  <p:transition>
    <p:wipe dir="r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16 – DESENVOLVIMENTO LOCAL, TRABALHO E RENDA(R$304.600,00)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Desenvolvimento Local - MarceloMaceo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50"/>
            <a:ext cx="9144000" cy="521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4393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643050"/>
            <a:ext cx="9144000" cy="521495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pt-BR" sz="4000" b="1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pt-BR" sz="3600" b="1" dirty="0">
                <a:solidFill>
                  <a:schemeClr val="tx2">
                    <a:lumMod val="75000"/>
                  </a:schemeClr>
                </a:solidFill>
              </a:rPr>
              <a:t>DETALHAMENTO DOS PROGRAMAS </a:t>
            </a:r>
            <a:br>
              <a:rPr lang="pt-BR" sz="3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sz="3600" b="1" dirty="0">
                <a:solidFill>
                  <a:schemeClr val="tx2">
                    <a:lumMod val="75000"/>
                  </a:schemeClr>
                </a:solidFill>
              </a:rPr>
              <a:t> E AÇÕES POR ORGÃOS</a:t>
            </a:r>
            <a:br>
              <a:rPr lang="pt-BR" sz="36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sz="3600" b="1" dirty="0">
                <a:solidFill>
                  <a:schemeClr val="tx2">
                    <a:lumMod val="75000"/>
                  </a:schemeClr>
                </a:solidFill>
              </a:rPr>
              <a:t>COM VALORES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"/>
            <a:ext cx="9144000" cy="263691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400" b="1" dirty="0">
                <a:solidFill>
                  <a:srgbClr val="002060"/>
                </a:solidFill>
              </a:rPr>
              <a:t>OBJETIVO: </a:t>
            </a:r>
            <a:r>
              <a:rPr lang="pt-BR" sz="2800" dirty="0"/>
              <a:t>Fomentar os diversos segmentos econômicos, reforçando as vocações locais, visando a melhoria da competitividade e possibilitando geração de trabalho e renda. Identificar, estimular e apoiar as oportunidades de desenvolvimento e crescimento econômico local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GT Trabalho, Emprego e Renda – Projeto Brasil Popul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9144000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65875"/>
      </p:ext>
    </p:extLst>
  </p:cSld>
  <p:clrMapOvr>
    <a:masterClrMapping/>
  </p:clrMapOvr>
  <p:transition>
    <p:wipe dir="r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rojeto recria programa manutencao emprego ren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591554"/>
      </p:ext>
    </p:extLst>
  </p:cSld>
  <p:clrMapOvr>
    <a:masterClrMapping/>
  </p:clrMapOvr>
  <p:transition>
    <p:wipe dir="r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Aquisição de equipamentos e material permanentes para o Administrativo da SMDTM(R$5.000,00)</a:t>
            </a:r>
          </a:p>
          <a:p>
            <a:r>
              <a:rPr lang="pt-BR" sz="2400" dirty="0"/>
              <a:t>Incentivo ao empreendedorismo(R$10.000,00)</a:t>
            </a:r>
          </a:p>
          <a:p>
            <a:r>
              <a:rPr lang="pt-BR" sz="2400" dirty="0"/>
              <a:t>Manutenção da Secretaria Municipal de Desenvolvimento, Turismo e Mercosul(R$269.600,00)</a:t>
            </a:r>
          </a:p>
          <a:p>
            <a:r>
              <a:rPr lang="pt-BR" sz="2400" dirty="0"/>
              <a:t>Desenvolvimento de Projetos de Geração de Trabalho e Renda</a:t>
            </a:r>
          </a:p>
          <a:p>
            <a:pPr marL="0" indent="0">
              <a:buNone/>
            </a:pPr>
            <a:r>
              <a:rPr lang="pt-BR" sz="2400" dirty="0"/>
              <a:t>     (R$20.000,00)</a:t>
            </a:r>
          </a:p>
          <a:p>
            <a:pPr marL="0" indent="0">
              <a:buNone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89010562"/>
      </p:ext>
    </p:extLst>
  </p:cSld>
  <p:clrMapOvr>
    <a:masterClrMapping/>
  </p:clrMapOvr>
  <p:transition>
    <p:wipe dir="r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-84153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17 – TURISMO COMO VETOR DE CRESCIMENTO(R$354.306,00)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O SÍTIO | Rancho Costei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4644008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708920"/>
            <a:ext cx="4499992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1955"/>
      </p:ext>
    </p:extLst>
  </p:cSld>
  <p:clrMapOvr>
    <a:masterClrMapping/>
  </p:clrMapOvr>
  <p:transition>
    <p:wipe dir="r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2420887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just"/>
            <a:r>
              <a:rPr lang="pt-BR" sz="2000" b="1" dirty="0">
                <a:solidFill>
                  <a:schemeClr val="tx2">
                    <a:lumMod val="75000"/>
                  </a:schemeClr>
                </a:solidFill>
              </a:rPr>
              <a:t>OBJETIVO: </a:t>
            </a:r>
            <a:r>
              <a:rPr lang="pt-BR" sz="2800" dirty="0"/>
              <a:t>Consolidar o destino turístico Porto Xavier, reestruturando e fortalecendo o setor do turismo para o crescimento da atividade no Município, potencializando a economia e o desenvolvimento local. Dotar Porto Xavier de infraestrutura adequada para o recebimento de turistas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2420887"/>
            <a:ext cx="4716016" cy="4467712"/>
          </a:xfrm>
          <a:prstGeom prst="rect">
            <a:avLst/>
          </a:prstGeom>
        </p:spPr>
      </p:pic>
      <p:pic>
        <p:nvPicPr>
          <p:cNvPr id="5126" name="Picture 6" descr="Pacote – Porto xavier – Especialista em Turismo de Pes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0887"/>
            <a:ext cx="4427983" cy="44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548396"/>
      </p:ext>
    </p:extLst>
  </p:cSld>
  <p:clrMapOvr>
    <a:masterClrMapping/>
  </p:clrMapOvr>
  <p:transition>
    <p:wipe dir="r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aturra Free Shop tem mais de três mil itens com preços diferenciad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11" y="4437112"/>
            <a:ext cx="4427984" cy="241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715" y="4581129"/>
            <a:ext cx="4716016" cy="227390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60848"/>
            <a:ext cx="4402715" cy="2520281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2715" y="2060848"/>
            <a:ext cx="4758724" cy="2554444"/>
          </a:xfrm>
          <a:prstGeom prst="rect">
            <a:avLst/>
          </a:prstGeom>
        </p:spPr>
      </p:pic>
      <p:pic>
        <p:nvPicPr>
          <p:cNvPr id="6150" name="Picture 6" descr="Prefeitura Municipal de Porto Xavi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51719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refeitura Municipal de Porto Xavi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1"/>
            <a:ext cx="2350996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2715" y="0"/>
            <a:ext cx="2401534" cy="2060848"/>
          </a:xfrm>
          <a:prstGeom prst="rect">
            <a:avLst/>
          </a:prstGeom>
        </p:spPr>
      </p:pic>
      <p:pic>
        <p:nvPicPr>
          <p:cNvPr id="6156" name="Picture 12" descr="Prefeitura de Porto Xavier - Natal Sem Fronteiras - Abertura | Faceboo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0"/>
            <a:ext cx="2357190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635585"/>
      </p:ext>
    </p:extLst>
  </p:cSld>
  <p:clrMapOvr>
    <a:masterClrMapping/>
  </p:clrMapOvr>
  <p:transition>
    <p:wipe dir="r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FB9B44-2F0E-4D13-BF7B-51043FE4A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2800" dirty="0"/>
              <a:t>AÇÕES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EFA8F-528E-45B1-9E8A-CC4ADE599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pt-BR" sz="2400" dirty="0"/>
              <a:t>Expansão e Aperfeiçoamento da Infraestrutura Turística</a:t>
            </a:r>
          </a:p>
          <a:p>
            <a:pPr marL="0" indent="0">
              <a:buNone/>
            </a:pPr>
            <a:r>
              <a:rPr lang="pt-BR" sz="2400" dirty="0"/>
              <a:t>     (R$322.306,00)</a:t>
            </a:r>
          </a:p>
          <a:p>
            <a:r>
              <a:rPr lang="pt-BR" sz="2400" dirty="0"/>
              <a:t>Promoção do Destino Turístico Porto Xavier(R$17.000,00)</a:t>
            </a:r>
          </a:p>
          <a:p>
            <a:r>
              <a:rPr lang="pt-BR" sz="2400" dirty="0"/>
              <a:t>Planejamento, organização e fortalecimento do turismo e de produtos turísticos(R$5.000,00)</a:t>
            </a:r>
          </a:p>
          <a:p>
            <a:r>
              <a:rPr lang="pt-BR" sz="2400" dirty="0"/>
              <a:t>Apoio aos eventos de fomento ao turismo(R$10.000,00)</a:t>
            </a:r>
          </a:p>
        </p:txBody>
      </p:sp>
    </p:spTree>
    <p:extLst>
      <p:ext uri="{BB962C8B-B14F-4D97-AF65-F5344CB8AC3E}">
        <p14:creationId xmlns:p14="http://schemas.microsoft.com/office/powerpoint/2010/main" val="3477529645"/>
      </p:ext>
    </p:extLst>
  </p:cSld>
  <p:clrMapOvr>
    <a:masterClrMapping/>
  </p:clrMapOvr>
  <p:transition>
    <p:wipe dir="r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6D54AAD-F0B6-470D-8CD0-12A69F82D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47177"/>
              </p:ext>
            </p:extLst>
          </p:nvPr>
        </p:nvGraphicFramePr>
        <p:xfrm>
          <a:off x="0" y="0"/>
          <a:ext cx="9144000" cy="6860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5646">
                  <a:extLst>
                    <a:ext uri="{9D8B030D-6E8A-4147-A177-3AD203B41FA5}">
                      <a16:colId xmlns:a16="http://schemas.microsoft.com/office/drawing/2014/main" val="2676712509"/>
                    </a:ext>
                  </a:extLst>
                </a:gridCol>
                <a:gridCol w="2318354">
                  <a:extLst>
                    <a:ext uri="{9D8B030D-6E8A-4147-A177-3AD203B41FA5}">
                      <a16:colId xmlns:a16="http://schemas.microsoft.com/office/drawing/2014/main" val="2282259738"/>
                    </a:ext>
                  </a:extLst>
                </a:gridCol>
              </a:tblGrid>
              <a:tr h="588839">
                <a:tc>
                  <a:txBody>
                    <a:bodyPr/>
                    <a:lstStyle/>
                    <a:p>
                      <a:pPr marL="770255" algn="l">
                        <a:lnSpc>
                          <a:spcPct val="107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Especificação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Valor</a:t>
                      </a:r>
                      <a:endParaRPr lang="pt-BR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4832477"/>
                  </a:ext>
                </a:extLst>
              </a:tr>
              <a:tr h="593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DESPESAS</a:t>
                      </a:r>
                      <a:r>
                        <a:rPr lang="pt-PT" sz="2400" b="1" spc="-5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b="1" dirty="0">
                          <a:effectLst/>
                          <a:latin typeface="Arial" panose="020B0604020202020204" pitchFamily="34" charset="0"/>
                          <a:ea typeface="Arial MT"/>
                          <a:cs typeface="Arial MT"/>
                        </a:rPr>
                        <a:t>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351.600,00</a:t>
                      </a:r>
                      <a:endParaRPr lang="pt-BR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7901587"/>
                  </a:ext>
                </a:extLst>
              </a:tr>
              <a:tr h="60138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Pessoal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Sociais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207.400,00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99665932"/>
                  </a:ext>
                </a:extLst>
              </a:tr>
              <a:tr h="528769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Juros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e Encargos 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973094"/>
                  </a:ext>
                </a:extLst>
              </a:tr>
              <a:tr h="586350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Outras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Despesas Correntes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144.200,00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2880852"/>
                  </a:ext>
                </a:extLst>
              </a:tr>
              <a:tr h="6799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DESPESAS</a:t>
                      </a:r>
                      <a:r>
                        <a:rPr lang="pt-BR" sz="2400" b="1" spc="-5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pt-BR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CAPITAL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307.306,00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80887"/>
                  </a:ext>
                </a:extLst>
              </a:tr>
              <a:tr h="64087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Investimentos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307.306,00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56193996"/>
                  </a:ext>
                </a:extLst>
              </a:tr>
              <a:tr h="48531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Inversões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Financeiras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6428980"/>
                  </a:ext>
                </a:extLst>
              </a:tr>
              <a:tr h="596293"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pt-BR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01573119"/>
                  </a:ext>
                </a:extLst>
              </a:tr>
              <a:tr h="485316">
                <a:tc>
                  <a:txBody>
                    <a:bodyPr/>
                    <a:lstStyle/>
                    <a:p>
                      <a:pPr marL="102870" algn="l">
                        <a:lnSpc>
                          <a:spcPct val="107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Amortização</a:t>
                      </a:r>
                      <a:r>
                        <a:rPr lang="pt-PT" sz="2400" spc="-5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 </a:t>
                      </a:r>
                      <a:r>
                        <a:rPr lang="pt-PT" sz="2400" dirty="0">
                          <a:effectLst/>
                          <a:latin typeface="Arial MT"/>
                          <a:ea typeface="Arial MT"/>
                          <a:cs typeface="Arial MT"/>
                        </a:rPr>
                        <a:t>da Dívida</a:t>
                      </a:r>
                      <a:endParaRPr lang="pt-BR" sz="2400" dirty="0">
                        <a:effectLst/>
                        <a:latin typeface="Arial MT"/>
                        <a:ea typeface="Arial MT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0,00</a:t>
                      </a:r>
                      <a:endParaRPr lang="pt-BR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1233971"/>
                  </a:ext>
                </a:extLst>
              </a:tr>
              <a:tr h="1073327">
                <a:tc>
                  <a:txBody>
                    <a:bodyPr/>
                    <a:lstStyle/>
                    <a:p>
                      <a:endParaRPr lang="pt-BR" sz="2400" b="1" dirty="0"/>
                    </a:p>
                    <a:p>
                      <a:r>
                        <a:rPr lang="pt-BR" sz="2400" b="1" dirty="0"/>
                        <a:t>Total das Despesas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2400" b="1" dirty="0"/>
                    </a:p>
                    <a:p>
                      <a:pPr algn="r"/>
                      <a:r>
                        <a:rPr lang="pt-BR" sz="2400" b="1" dirty="0"/>
                        <a:t>658.906,00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7317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716268"/>
      </p:ext>
    </p:extLst>
  </p:cSld>
  <p:clrMapOvr>
    <a:masterClrMapping/>
  </p:clrMapOvr>
  <p:transition>
    <p:wipe dir="r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33452-66F7-40ED-9CCC-17961F05B8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t-BR" sz="3600" dirty="0"/>
              <a:t>ORGÃO 11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EE184B-1AC7-4AC2-8363-B14CCC4F7936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PROGRAMA E AÇÕES </a:t>
            </a:r>
          </a:p>
          <a:p>
            <a:pPr marL="0" indent="0" algn="ctr">
              <a:buNone/>
            </a:pPr>
            <a:r>
              <a:rPr lang="pt-BR" dirty="0"/>
              <a:t>DA</a:t>
            </a:r>
          </a:p>
          <a:p>
            <a:pPr marL="0" indent="0" algn="ctr">
              <a:buNone/>
            </a:pPr>
            <a:r>
              <a:rPr lang="pt-BR" dirty="0"/>
              <a:t>SECRETARIA MUNICIPAL DE ASSISTÊNCIA SOCIAL E HABITAÇÃO</a:t>
            </a:r>
          </a:p>
          <a:p>
            <a:pPr marL="0" indent="0" algn="ctr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52867764"/>
      </p:ext>
    </p:extLst>
  </p:cSld>
  <p:clrMapOvr>
    <a:masterClrMapping/>
  </p:clrMapOvr>
  <p:transition>
    <p:wipe dir="r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0" y="142852"/>
            <a:ext cx="9144000" cy="172720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pt-BR" sz="4000" b="1" dirty="0">
                <a:solidFill>
                  <a:srgbClr val="002060"/>
                </a:solidFill>
              </a:rPr>
              <a:t>12 – GESTÃO DA ASSISTÊNCIA SOCIAL(R$1.225.500,00)</a:t>
            </a:r>
            <a:endParaRPr kumimoji="0" lang="pt-BR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6" descr="Notícia - Conferência de Assistência Social acontece amanhã (0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4139951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Desafios para a implementação da Política Municipal de Assistência Social -  Blog do GESU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68960"/>
            <a:ext cx="4788024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4729</TotalTime>
  <Words>4130</Words>
  <Application>Microsoft Office PowerPoint</Application>
  <PresentationFormat>Apresentação na tela (4:3)</PresentationFormat>
  <Paragraphs>751</Paragraphs>
  <Slides>124</Slides>
  <Notes>33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124</vt:i4>
      </vt:variant>
    </vt:vector>
  </HeadingPairs>
  <TitlesOfParts>
    <vt:vector size="129" baseType="lpstr">
      <vt:lpstr>Arial</vt:lpstr>
      <vt:lpstr>Arial MT</vt:lpstr>
      <vt:lpstr>Calibri</vt:lpstr>
      <vt:lpstr>Times New Roman</vt:lpstr>
      <vt:lpstr>Tema do Office</vt:lpstr>
      <vt:lpstr>AUDIÊNCIA PÚBLICA LEI ORÇAMENTÁRIA ANUAL - LOA 2024</vt:lpstr>
      <vt:lpstr>Apresentação do PowerPoint</vt:lpstr>
      <vt:lpstr>                    O QUE É LOA? Lei Orçamentária Anual – LOA A Lei do Orçamento Anual (LOA) é a peça de planejamento que garante o gerenciamento anual das origens e das aplicações dos recursos públicos. Por meio do orçamento, define-se o montante de recursos que se espera arrecadar e a forma como esses recursos serão aplicados pela administração pública municipal.  A LOA deve ser elaborada de forma compatível como o Plano Plurianual (PPA) e com a Lei de Diretrizes Orçamentárias (LDO), pois sua finalidade é concretizar, em termos financeiros, os objetivos e metas definidos nessas duas leis para o período de um ano.  A LOA deve estimar os gastos e os valores a serem arrecadados, além de apontar, situar e quantificar os bens e serviços a serem ofertados pelo Município à sociedade como retorno pelos tributos pagos. .</vt:lpstr>
      <vt:lpstr>Apresentação do PowerPoint</vt:lpstr>
      <vt:lpstr>Apresentação do PowerPoint</vt:lpstr>
      <vt:lpstr>INSTRUMENTOS DE PLANEJAMENTO        (As Politicas Públicas e Programas de Governo) </vt:lpstr>
      <vt:lpstr>Apresentação do PowerPoint</vt:lpstr>
      <vt:lpstr>Apresentação do PowerPoint</vt:lpstr>
      <vt:lpstr>  DETALHAMENTO DOS PROGRAMAS   E AÇÕES POR ORGÃOS COM VALORES</vt:lpstr>
      <vt:lpstr>ORGÃO 01</vt:lpstr>
      <vt:lpstr>Apresentação do PowerPoint</vt:lpstr>
      <vt:lpstr>Apresentação do PowerPoint</vt:lpstr>
      <vt:lpstr>AÇÕES</vt:lpstr>
      <vt:lpstr>Apresentação do PowerPoint</vt:lpstr>
      <vt:lpstr>ORGÃO 02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03</vt:lpstr>
      <vt:lpstr>Apresentação do PowerPoint</vt:lpstr>
      <vt:lpstr>Apresentação do PowerPoint</vt:lpstr>
      <vt:lpstr>AÇÕES</vt:lpstr>
      <vt:lpstr>Apresentação do PowerPoint</vt:lpstr>
      <vt:lpstr>ORGÃO 04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05</vt:lpstr>
      <vt:lpstr>Apresentação do PowerPoint</vt:lpstr>
      <vt:lpstr>Apresentação do PowerPoint</vt:lpstr>
      <vt:lpstr>AÇÕES</vt:lpstr>
      <vt:lpstr>Apresentação do PowerPoint</vt:lpstr>
      <vt:lpstr>ORGÃO 06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07</vt:lpstr>
      <vt:lpstr>Apresentação do PowerPoint</vt:lpstr>
      <vt:lpstr>Apresentação do PowerPoint</vt:lpstr>
      <vt:lpstr>Apresentação do PowerPoint</vt:lpstr>
      <vt:lpstr>AÇÕES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08</vt:lpstr>
      <vt:lpstr>Apresentação do PowerPoint</vt:lpstr>
      <vt:lpstr>Apresentação do PowerPoint</vt:lpstr>
      <vt:lpstr>Apresentação do PowerPoint</vt:lpstr>
      <vt:lpstr>AÇÕES</vt:lpstr>
      <vt:lpstr>AÇÕES</vt:lpstr>
      <vt:lpstr>Apresentação do PowerPoint</vt:lpstr>
      <vt:lpstr>ORGÃO 09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10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11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Apresentação do PowerPoint</vt:lpstr>
      <vt:lpstr>Apresentação do PowerPoint</vt:lpstr>
      <vt:lpstr>AÇÕES</vt:lpstr>
      <vt:lpstr>Apresentação do PowerPoint</vt:lpstr>
      <vt:lpstr>ORGÃO 12</vt:lpstr>
      <vt:lpstr>Atendimento de despesas diversas ao encargo do município, que não se enquadrem em órgãos específicos, e ou despesas em relação as quais não se possa associar um bem ou serviço a ser gerado no processo produtivo corrente</vt:lpstr>
      <vt:lpstr>AÇÕES</vt:lpstr>
      <vt:lpstr>Apresentação do PowerPoint</vt:lpstr>
      <vt:lpstr>099 – RESERVA DE CONTINGÊNCIA E RESERVA DO RPPS(7.135.783,96) </vt:lpstr>
      <vt:lpstr>AÇÕES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USUARIO</dc:creator>
  <cp:lastModifiedBy>Prefeitura</cp:lastModifiedBy>
  <cp:revision>381</cp:revision>
  <cp:lastPrinted>2021-09-25T14:26:13Z</cp:lastPrinted>
  <dcterms:created xsi:type="dcterms:W3CDTF">2014-02-27T23:59:15Z</dcterms:created>
  <dcterms:modified xsi:type="dcterms:W3CDTF">2023-11-13T10:09:33Z</dcterms:modified>
</cp:coreProperties>
</file>