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5"/>
  </p:notesMasterIdLst>
  <p:sldIdLst>
    <p:sldId id="1135" r:id="rId2"/>
    <p:sldId id="257" r:id="rId3"/>
    <p:sldId id="1125" r:id="rId4"/>
    <p:sldId id="1129" r:id="rId5"/>
    <p:sldId id="1130" r:id="rId6"/>
    <p:sldId id="1132" r:id="rId7"/>
    <p:sldId id="268" r:id="rId8"/>
    <p:sldId id="263" r:id="rId9"/>
    <p:sldId id="264" r:id="rId10"/>
    <p:sldId id="265" r:id="rId11"/>
    <p:sldId id="1131" r:id="rId12"/>
    <p:sldId id="113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aula nardes dalla corte" initials="apndc" lastIdx="1" clrIdx="0">
    <p:extLst>
      <p:ext uri="{19B8F6BF-5375-455C-9EA6-DF929625EA0E}">
        <p15:presenceInfo xmlns:p15="http://schemas.microsoft.com/office/powerpoint/2012/main" xmlns="" userId="17c0cdac468e2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0" autoAdjust="0"/>
  </p:normalViewPr>
  <p:slideViewPr>
    <p:cSldViewPr snapToGrid="0">
      <p:cViewPr>
        <p:scale>
          <a:sx n="100" d="100"/>
          <a:sy n="100" d="100"/>
        </p:scale>
        <p:origin x="-17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F7D6-7337-423E-86A4-4A200DBE919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9CF9-2ED7-44FD-90B6-42153471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0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E9CF9-2ED7-44FD-90B6-42153471C0F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2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3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0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83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5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8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6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9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2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3">
                <a:lumMod val="20000"/>
                <a:lumOff val="80000"/>
              </a:schemeClr>
            </a:gs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4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legria.cespro.com.br/visualizarDiploma.php?cdMunicipio=7215&amp;cdDiploma=20201909#a3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sApp Video 2023-03-06 at 14.14.16">
            <a:hlinkClick r:id="" action="ppaction://media"/>
            <a:extLst>
              <a:ext uri="{FF2B5EF4-FFF2-40B4-BE49-F238E27FC236}">
                <a16:creationId xmlns:a16="http://schemas.microsoft.com/office/drawing/2014/main" xmlns="" id="{33286E86-A55A-396D-0399-F2FAA3440D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2758" y="2324100"/>
            <a:ext cx="6316133" cy="35528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9E0F9E8-CC95-CD08-E370-0B3A9F7803F2}"/>
              </a:ext>
            </a:extLst>
          </p:cNvPr>
          <p:cNvSpPr txBox="1"/>
          <p:nvPr/>
        </p:nvSpPr>
        <p:spPr>
          <a:xfrm>
            <a:off x="1847018" y="413658"/>
            <a:ext cx="816783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00" b="1" dirty="0">
                <a:solidFill>
                  <a:srgbClr val="0070C0"/>
                </a:solidFill>
                <a:latin typeface="Arial Black" panose="020B0A04020102020204" pitchFamily="34" charset="0"/>
              </a:rPr>
              <a:t>BEM VINDOS!!</a:t>
            </a:r>
          </a:p>
        </p:txBody>
      </p:sp>
    </p:spTree>
    <p:extLst>
      <p:ext uri="{BB962C8B-B14F-4D97-AF65-F5344CB8AC3E}">
        <p14:creationId xmlns:p14="http://schemas.microsoft.com/office/powerpoint/2010/main" val="15975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C760823-3195-4DA6-BD1D-C7FF61860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45760"/>
              </p:ext>
            </p:extLst>
          </p:nvPr>
        </p:nvGraphicFramePr>
        <p:xfrm>
          <a:off x="631246" y="1364157"/>
          <a:ext cx="10023867" cy="1740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3867">
                  <a:extLst>
                    <a:ext uri="{9D8B030D-6E8A-4147-A177-3AD203B41FA5}">
                      <a16:colId xmlns:a16="http://schemas.microsoft.com/office/drawing/2014/main" xmlns="" val="2924041520"/>
                    </a:ext>
                  </a:extLst>
                </a:gridCol>
              </a:tblGrid>
              <a:tr h="629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 </a:t>
                      </a:r>
                      <a:r>
                        <a:rPr lang="pt-BR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INATIVOS E PENSIONISTAS</a:t>
                      </a:r>
                      <a:endParaRPr lang="pt-BR" sz="24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1388313"/>
                  </a:ext>
                </a:extLst>
              </a:tr>
              <a:tr h="555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Titular: Valdir Borges Moreira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109072"/>
                  </a:ext>
                </a:extLst>
              </a:tr>
              <a:tr h="555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Suplente: Elia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Fridiricheski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Preissler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3403616"/>
                  </a:ext>
                </a:extLst>
              </a:tr>
            </a:tbl>
          </a:graphicData>
        </a:graphic>
      </p:graphicFrame>
      <p:pic>
        <p:nvPicPr>
          <p:cNvPr id="4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f5d3009b-043c-44c3-91af-f130924e4ea5"/>
          <p:cNvSpPr>
            <a:spLocks noChangeAspect="1" noChangeArrowheads="1"/>
          </p:cNvSpPr>
          <p:nvPr/>
        </p:nvSpPr>
        <p:spPr bwMode="auto">
          <a:xfrm>
            <a:off x="612775" y="493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lob:https://web.whatsapp.com/f5d3009b-043c-44c3-91af-f130924e4ea5"/>
          <p:cNvSpPr>
            <a:spLocks noChangeAspect="1" noChangeArrowheads="1"/>
          </p:cNvSpPr>
          <p:nvPr/>
        </p:nvSpPr>
        <p:spPr bwMode="auto">
          <a:xfrm>
            <a:off x="10937875" y="731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H="1">
            <a:off x="7391400" y="3876674"/>
            <a:ext cx="1000125" cy="314325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7296151" y="4933947"/>
            <a:ext cx="904874" cy="85726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105400" y="4013596"/>
            <a:ext cx="914400" cy="354805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5062537" y="5019673"/>
            <a:ext cx="1000125" cy="227412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GRICULTURA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1796079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GRICULTURA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63" y="6274587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85800" y="4862512"/>
            <a:ext cx="1076325" cy="4667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4CD227B-FCE8-481B-BA5D-A563CC57E6F6}"/>
              </a:ext>
            </a:extLst>
          </p:cNvPr>
          <p:cNvSpPr txBox="1"/>
          <p:nvPr/>
        </p:nvSpPr>
        <p:spPr>
          <a:xfrm>
            <a:off x="1714500" y="2876550"/>
            <a:ext cx="574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Obrigado!!! </a:t>
            </a:r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INHEIRO NA CONTA – Luciano Cartaxo confirma que pagamento de servidores da Prefeitura de João Pessoa será nesta quinta e sexta-f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70" y="3076574"/>
            <a:ext cx="5025230" cy="33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04BBF5B-9DC5-42B2-867C-3E994910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310348"/>
            <a:ext cx="4078941" cy="40942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DD4560A-D0DB-458E-BE84-0F8125FDD5FE}"/>
              </a:ext>
            </a:extLst>
          </p:cNvPr>
          <p:cNvSpPr txBox="1"/>
          <p:nvPr/>
        </p:nvSpPr>
        <p:spPr>
          <a:xfrm>
            <a:off x="4781550" y="310348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Fundo</a:t>
            </a:r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Municipal de Previdência </a:t>
            </a:r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dos Servidores do Município de Alegria – </a:t>
            </a:r>
            <a:r>
              <a:rPr lang="pt-B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RS </a:t>
            </a:r>
          </a:p>
          <a:p>
            <a:r>
              <a:rPr lang="pt-BR" sz="3200" dirty="0">
                <a:latin typeface="Times New Roman" panose="02020603050405020304" pitchFamily="18" charset="0"/>
              </a:rPr>
              <a:t> </a:t>
            </a:r>
            <a:r>
              <a:rPr lang="pt-BR" sz="3200" dirty="0" smtClean="0">
                <a:latin typeface="Times New Roman" panose="02020603050405020304" pitchFamily="18" charset="0"/>
              </a:rPr>
              <a:t>                        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RPPS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81800" y="5105400"/>
            <a:ext cx="346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Antonio</a:t>
            </a:r>
            <a:r>
              <a:rPr lang="pt-BR" dirty="0" smtClean="0"/>
              <a:t> Dalla Corte</a:t>
            </a:r>
          </a:p>
          <a:p>
            <a:r>
              <a:rPr lang="pt-BR" dirty="0" smtClean="0"/>
              <a:t>Presidente do Conselho</a:t>
            </a:r>
            <a:endParaRPr lang="pt-BR" dirty="0"/>
          </a:p>
        </p:txBody>
      </p:sp>
      <p:pic>
        <p:nvPicPr>
          <p:cNvPr id="1026" name="Picture 2" descr="C:\Users\AGRICULTURA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7" y="5428565"/>
            <a:ext cx="4270562" cy="11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81551" y="2476500"/>
            <a:ext cx="7077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IMPACTO COM A REFORMA </a:t>
            </a:r>
          </a:p>
          <a:p>
            <a:pPr algn="ctr"/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DA PREVIDÊNCIA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5177" y="508780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Patrocinador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DC69618-CCEA-2291-21CF-5DCA2F126188}"/>
              </a:ext>
            </a:extLst>
          </p:cNvPr>
          <p:cNvSpPr txBox="1"/>
          <p:nvPr/>
        </p:nvSpPr>
        <p:spPr>
          <a:xfrm>
            <a:off x="1085851" y="552450"/>
            <a:ext cx="88296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QUEM </a:t>
            </a:r>
            <a:r>
              <a:rPr lang="pt-BR" sz="4400" dirty="0">
                <a:solidFill>
                  <a:schemeClr val="bg1"/>
                </a:solidFill>
              </a:rPr>
              <a:t>QUER SE APOSENTAR?</a:t>
            </a:r>
          </a:p>
          <a:p>
            <a:endParaRPr lang="pt-BR" sz="4400" dirty="0" smtClean="0">
              <a:solidFill>
                <a:schemeClr val="bg1"/>
              </a:solidFill>
            </a:endParaRPr>
          </a:p>
          <a:p>
            <a:r>
              <a:rPr lang="pt-BR" sz="4400" b="1" dirty="0" smtClean="0">
                <a:solidFill>
                  <a:schemeClr val="bg1"/>
                </a:solidFill>
              </a:rPr>
              <a:t>*RPPS</a:t>
            </a:r>
            <a:r>
              <a:rPr lang="pt-BR" sz="1600" b="1" dirty="0" smtClean="0">
                <a:solidFill>
                  <a:schemeClr val="bg1"/>
                </a:solidFill>
              </a:rPr>
              <a:t>(REGIME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PRÓPRIO DE PREVIDÊNCIA </a:t>
            </a:r>
            <a:r>
              <a:rPr lang="pt-BR" sz="1600" b="1" dirty="0" smtClean="0">
                <a:solidFill>
                  <a:srgbClr val="FF0000"/>
                </a:solidFill>
              </a:rPr>
              <a:t>- FUNDO</a:t>
            </a:r>
            <a:r>
              <a:rPr lang="pt-BR" sz="1600" b="1" dirty="0" smtClean="0">
                <a:solidFill>
                  <a:schemeClr val="bg1"/>
                </a:solidFill>
              </a:rPr>
              <a:t>)</a:t>
            </a:r>
            <a:r>
              <a:rPr lang="pt-BR" sz="1600" b="1" dirty="0" smtClean="0">
                <a:solidFill>
                  <a:srgbClr val="FFFF00"/>
                </a:solidFill>
              </a:rPr>
              <a:t> </a:t>
            </a:r>
            <a:endParaRPr lang="pt-BR" sz="4400" b="1" dirty="0">
              <a:solidFill>
                <a:srgbClr val="FFFF00"/>
              </a:solidFill>
            </a:endParaRPr>
          </a:p>
          <a:p>
            <a:r>
              <a:rPr lang="pt-BR" sz="4400" b="1" dirty="0">
                <a:solidFill>
                  <a:schemeClr val="bg1"/>
                </a:solidFill>
              </a:rPr>
              <a:t>*INSS</a:t>
            </a:r>
            <a:r>
              <a:rPr lang="pt-BR" sz="4400" b="1" dirty="0"/>
              <a:t> </a:t>
            </a:r>
            <a:r>
              <a:rPr lang="pt-BR" sz="1600" b="1" dirty="0" smtClean="0">
                <a:solidFill>
                  <a:schemeClr val="bg1"/>
                </a:solidFill>
              </a:rPr>
              <a:t>(REGIME GERAL DE PREVIDÊNCIA </a:t>
            </a:r>
            <a:r>
              <a:rPr lang="pt-BR" sz="1600" b="1" dirty="0" smtClean="0">
                <a:solidFill>
                  <a:srgbClr val="FF0000"/>
                </a:solidFill>
              </a:rPr>
              <a:t>- INSS</a:t>
            </a:r>
            <a:r>
              <a:rPr lang="pt-BR" sz="1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BR" sz="4400" b="1" dirty="0" smtClean="0">
                <a:solidFill>
                  <a:schemeClr val="bg1"/>
                </a:solidFill>
              </a:rPr>
              <a:t>*</a:t>
            </a:r>
            <a:r>
              <a:rPr lang="pt-BR" sz="2800" b="1" dirty="0" smtClean="0">
                <a:solidFill>
                  <a:schemeClr val="bg1"/>
                </a:solidFill>
              </a:rPr>
              <a:t>Compensação</a:t>
            </a:r>
            <a:r>
              <a:rPr lang="pt-BR" sz="44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Previdenciária </a:t>
            </a:r>
            <a:r>
              <a:rPr lang="pt-BR" sz="1600" b="1" dirty="0" smtClean="0">
                <a:solidFill>
                  <a:schemeClr val="bg1"/>
                </a:solidFill>
              </a:rPr>
              <a:t>(</a:t>
            </a:r>
            <a:r>
              <a:rPr lang="pt-BR" sz="1200" b="1" dirty="0" smtClean="0">
                <a:solidFill>
                  <a:schemeClr val="bg1"/>
                </a:solidFill>
              </a:rPr>
              <a:t>Decreto 10.188 de 20 novembro de 2019. Regulamenta Lei 9.796/1999) </a:t>
            </a:r>
            <a:r>
              <a:rPr lang="pt-BR" sz="1200" b="1" dirty="0" smtClean="0">
                <a:solidFill>
                  <a:srgbClr val="FF0000"/>
                </a:solidFill>
              </a:rPr>
              <a:t>COMPREV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AGRICULTURA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24138" y="1657648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4">
                    <a:lumMod val="75000"/>
                  </a:schemeClr>
                </a:solidFill>
              </a:rPr>
              <a:t>RPPS</a:t>
            </a:r>
            <a:endParaRPr lang="pt-BR" sz="3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438401" y="1209676"/>
            <a:ext cx="3067050" cy="18192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85925" y="3815834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ENTE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Prefeitura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61012" y="3785026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FUNCIONÁRIOS ATIVOS</a:t>
            </a:r>
          </a:p>
          <a:p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                 (</a:t>
            </a:r>
            <a:r>
              <a:rPr lang="pt-BR" b="1" dirty="0" smtClean="0">
                <a:solidFill>
                  <a:srgbClr val="002060"/>
                </a:solidFill>
              </a:rPr>
              <a:t>156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2313661" y="3083640"/>
            <a:ext cx="1342793" cy="732194"/>
          </a:xfrm>
          <a:prstGeom prst="straightConnector1">
            <a:avLst/>
          </a:prstGeom>
          <a:ln w="76200">
            <a:solidFill>
              <a:srgbClr val="0070C0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038475" y="3133725"/>
            <a:ext cx="340659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" idx="0"/>
          </p:cNvCxnSpPr>
          <p:nvPr/>
        </p:nvCxnSpPr>
        <p:spPr>
          <a:xfrm flipH="1" flipV="1">
            <a:off x="5238751" y="2714625"/>
            <a:ext cx="1112225" cy="1070401"/>
          </a:xfrm>
          <a:prstGeom prst="straightConnector1">
            <a:avLst/>
          </a:prstGeom>
          <a:ln w="76200">
            <a:solidFill>
              <a:srgbClr val="0070C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23875" y="4714428"/>
            <a:ext cx="3405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17,7% + 24% passivo</a:t>
            </a:r>
          </a:p>
          <a:p>
            <a:r>
              <a:rPr lang="pt-BR" sz="1050" b="1" dirty="0">
                <a:solidFill>
                  <a:schemeClr val="bg1"/>
                </a:solidFill>
              </a:rPr>
              <a:t>(Circular DCF no 03/2023) TRIBUNAL CONTA ESTADO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45283" y="5032891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14%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2313661" y="4462165"/>
            <a:ext cx="0" cy="201394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5791200" y="4962525"/>
            <a:ext cx="1066800" cy="51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6369294" y="4517529"/>
            <a:ext cx="0" cy="36465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505450" y="2057400"/>
            <a:ext cx="3495675" cy="1905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8976055" y="1943695"/>
            <a:ext cx="32159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INATIVOS (55)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PENSIONISTAS (10)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INATIVOS MOLÉSTIA GRAVE (5)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5530520" y="2411283"/>
            <a:ext cx="3470605" cy="172771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8305997" y="416980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COMPENSAÇÃO PREVIDENCIÁRIA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(COMPREV)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5505450" y="2262187"/>
            <a:ext cx="3981450" cy="1876812"/>
          </a:xfrm>
          <a:prstGeom prst="straightConnector1">
            <a:avLst/>
          </a:prstGeom>
          <a:ln w="38100">
            <a:solidFill>
              <a:srgbClr val="0070C0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58083" y="5683924"/>
            <a:ext cx="214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B050"/>
                </a:solidFill>
              </a:rPr>
              <a:t>RENDIMENTOS</a:t>
            </a:r>
            <a:endParaRPr lang="pt-BR" sz="2200" b="1" dirty="0">
              <a:solidFill>
                <a:srgbClr val="00B050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4314825" y="3028950"/>
            <a:ext cx="0" cy="2447925"/>
          </a:xfrm>
          <a:prstGeom prst="straightConnector1">
            <a:avLst/>
          </a:prstGeom>
          <a:ln w="57150">
            <a:solidFill>
              <a:srgbClr val="0070C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509373" y="5645824"/>
            <a:ext cx="2081802" cy="670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23875" y="4663559"/>
            <a:ext cx="2985498" cy="813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735677" y="3815833"/>
            <a:ext cx="3484595" cy="615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09700" y="3825359"/>
            <a:ext cx="1531697" cy="605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42" y="6316445"/>
            <a:ext cx="1932558" cy="5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162051" y="523874"/>
            <a:ext cx="346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Situação Atual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001125" y="1806385"/>
            <a:ext cx="3114675" cy="10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305997" y="4169805"/>
            <a:ext cx="2504878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624138" y="2119313"/>
            <a:ext cx="26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R$ 26.502.722,05 </a:t>
            </a:r>
            <a:r>
              <a:rPr lang="pt-BR" sz="1100" b="1" dirty="0">
                <a:solidFill>
                  <a:srgbClr val="FF0000"/>
                </a:solidFill>
              </a:rPr>
              <a:t>(DEZ 22)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350" y="272534"/>
            <a:ext cx="8181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2470"/>
            </a:pPr>
            <a:r>
              <a:rPr lang="pt-BR" b="1" dirty="0">
                <a:solidFill>
                  <a:srgbClr val="080278"/>
                </a:solidFill>
                <a:ea typeface="Roboto Light" pitchFamily="2" charset="0"/>
                <a:cs typeface="Lato"/>
                <a:sym typeface="Lato"/>
              </a:rPr>
              <a:t>PORTARIA </a:t>
            </a:r>
            <a:r>
              <a:rPr lang="pt-BR" b="1" dirty="0" smtClean="0">
                <a:solidFill>
                  <a:srgbClr val="080278"/>
                </a:solidFill>
                <a:ea typeface="Roboto Light" pitchFamily="2" charset="0"/>
                <a:cs typeface="Lato"/>
                <a:sym typeface="Lato"/>
              </a:rPr>
              <a:t>1467/22: Cobrança taxa administrativa     RPPS (Médio Porte) </a:t>
            </a:r>
            <a:endParaRPr lang="pt-BR" b="1" dirty="0">
              <a:solidFill>
                <a:srgbClr val="080278"/>
              </a:solidFill>
              <a:ea typeface="Roboto Light" pitchFamily="2" charset="0"/>
              <a:cs typeface="Lato"/>
              <a:sym typeface="Lato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5857875" y="476247"/>
            <a:ext cx="1905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24337" y="2532519"/>
            <a:ext cx="2135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C00000"/>
                </a:solidFill>
              </a:rPr>
              <a:t>Taxa Administrativa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</a:rPr>
              <a:t> </a:t>
            </a:r>
            <a:r>
              <a:rPr lang="pt-BR" sz="2800" b="1" dirty="0">
                <a:solidFill>
                  <a:srgbClr val="C00000"/>
                </a:solidFill>
              </a:rPr>
              <a:t>3%</a:t>
            </a:r>
          </a:p>
        </p:txBody>
      </p:sp>
      <p:sp>
        <p:nvSpPr>
          <p:cNvPr id="6" name="Elipse 5"/>
          <p:cNvSpPr/>
          <p:nvPr/>
        </p:nvSpPr>
        <p:spPr>
          <a:xfrm>
            <a:off x="3787305" y="2213462"/>
            <a:ext cx="2851261" cy="1469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5254" y="1270992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Empresas </a:t>
            </a:r>
            <a:r>
              <a:rPr lang="pt-BR" b="1" dirty="0" smtClean="0">
                <a:solidFill>
                  <a:schemeClr val="bg1"/>
                </a:solidFill>
              </a:rPr>
              <a:t>Assessorias: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41303" y="774680"/>
            <a:ext cx="4133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Funções Gratificadas: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007B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Lei Municipal nº 1.909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16 de setembro de 2020 ;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Municipal Nº 2.008/22 12 Julho de 2022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5807" y="4036321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CURSOS E SEMINÁRIOS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319299" y="5052490"/>
            <a:ext cx="23631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Certificações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R$ 363,00 reais (dez 22)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43365" y="4346911"/>
            <a:ext cx="3658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07 Jeton Conselheiros R$ 50,00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reais/reunião mensal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39000" y="2470729"/>
            <a:ext cx="396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01GESTOR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DO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RPPS </a:t>
            </a:r>
          </a:p>
          <a:p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R$ 1004,31 reais/mês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7235266" y="3436918"/>
            <a:ext cx="4547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MEMBROS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 INVESTIMENTOS</a:t>
            </a:r>
          </a:p>
          <a:p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R$ 502,16 reais mês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7343365" y="5432208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FG Contabilidade e RH 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R$ 502,16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reais/mês</a:t>
            </a:r>
            <a:endParaRPr lang="pt-BR" dirty="0"/>
          </a:p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787305" y="5311943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diversos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(Notebook)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239000" y="641866"/>
            <a:ext cx="4438650" cy="1302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239000" y="2266950"/>
            <a:ext cx="4438650" cy="78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235266" y="3363515"/>
            <a:ext cx="4442384" cy="658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239000" y="4346910"/>
            <a:ext cx="4438650" cy="780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239000" y="5446497"/>
            <a:ext cx="4438650" cy="745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571875" y="5219700"/>
            <a:ext cx="2476500" cy="737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19299" y="2062925"/>
            <a:ext cx="236314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LUMENS (</a:t>
            </a:r>
            <a:r>
              <a:rPr lang="pt-BR" sz="1100" b="1" dirty="0" smtClean="0">
                <a:solidFill>
                  <a:schemeClr val="bg1"/>
                </a:solidFill>
              </a:rPr>
              <a:t>Cálculo Atuarial)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R$ 9750,00 reais/ano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 </a:t>
            </a:r>
            <a:endParaRPr lang="pt-BR" b="1" dirty="0"/>
          </a:p>
        </p:txBody>
      </p:sp>
      <p:sp>
        <p:nvSpPr>
          <p:cNvPr id="23" name="Retângulo 22"/>
          <p:cNvSpPr/>
          <p:nvPr/>
        </p:nvSpPr>
        <p:spPr>
          <a:xfrm>
            <a:off x="295254" y="1200150"/>
            <a:ext cx="2743221" cy="440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226324" y="2085976"/>
            <a:ext cx="2703344" cy="575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41725" y="3949525"/>
            <a:ext cx="2787943" cy="542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35839" y="5052490"/>
            <a:ext cx="2446608" cy="630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6100403" y="1360408"/>
            <a:ext cx="1076325" cy="90654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3152775" y="1455658"/>
            <a:ext cx="1071562" cy="906542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endCxn id="25" idx="3"/>
          </p:cNvCxnSpPr>
          <p:nvPr/>
        </p:nvCxnSpPr>
        <p:spPr>
          <a:xfrm flipH="1">
            <a:off x="2929668" y="3436918"/>
            <a:ext cx="1080357" cy="784070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5048250" y="3712085"/>
            <a:ext cx="0" cy="1507615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267626" y="2958256"/>
            <a:ext cx="27543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REFERÊNCIA</a:t>
            </a: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050" b="1" dirty="0" smtClean="0">
                <a:solidFill>
                  <a:schemeClr val="bg1"/>
                </a:solidFill>
              </a:rPr>
              <a:t>(Assessoria Investimentos) </a:t>
            </a:r>
            <a:r>
              <a:rPr lang="pt-BR" sz="1200" b="1" dirty="0" smtClean="0">
                <a:solidFill>
                  <a:schemeClr val="bg1"/>
                </a:solidFill>
              </a:rPr>
              <a:t>R$ 8923,00 reais/ano</a:t>
            </a:r>
            <a:endParaRPr lang="pt-BR" sz="1050" b="1" dirty="0"/>
          </a:p>
        </p:txBody>
      </p:sp>
      <p:sp>
        <p:nvSpPr>
          <p:cNvPr id="40" name="Retângulo 39"/>
          <p:cNvSpPr/>
          <p:nvPr/>
        </p:nvSpPr>
        <p:spPr>
          <a:xfrm>
            <a:off x="226324" y="2857500"/>
            <a:ext cx="2644475" cy="57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67626" y="2937778"/>
            <a:ext cx="2645917" cy="574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de seta reta 43"/>
          <p:cNvCxnSpPr/>
          <p:nvPr/>
        </p:nvCxnSpPr>
        <p:spPr>
          <a:xfrm flipH="1">
            <a:off x="2770613" y="3615809"/>
            <a:ext cx="1706137" cy="1603891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eta para baixo 34"/>
          <p:cNvSpPr/>
          <p:nvPr/>
        </p:nvSpPr>
        <p:spPr>
          <a:xfrm>
            <a:off x="9074691" y="2010976"/>
            <a:ext cx="171701" cy="207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 para baixo 37"/>
          <p:cNvSpPr/>
          <p:nvPr/>
        </p:nvSpPr>
        <p:spPr>
          <a:xfrm>
            <a:off x="9111520" y="4036321"/>
            <a:ext cx="171701" cy="207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 para baixo 38"/>
          <p:cNvSpPr/>
          <p:nvPr/>
        </p:nvSpPr>
        <p:spPr>
          <a:xfrm>
            <a:off x="9111521" y="5210175"/>
            <a:ext cx="171701" cy="207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baixo 41"/>
          <p:cNvSpPr/>
          <p:nvPr/>
        </p:nvSpPr>
        <p:spPr>
          <a:xfrm>
            <a:off x="9107741" y="3121375"/>
            <a:ext cx="171701" cy="207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baixo 44"/>
          <p:cNvSpPr/>
          <p:nvPr/>
        </p:nvSpPr>
        <p:spPr>
          <a:xfrm>
            <a:off x="1372598" y="2671251"/>
            <a:ext cx="171701" cy="2072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baixo 45"/>
          <p:cNvSpPr/>
          <p:nvPr/>
        </p:nvSpPr>
        <p:spPr>
          <a:xfrm>
            <a:off x="1331012" y="3615809"/>
            <a:ext cx="193703" cy="2940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baixo 46"/>
          <p:cNvSpPr/>
          <p:nvPr/>
        </p:nvSpPr>
        <p:spPr>
          <a:xfrm>
            <a:off x="1309443" y="1761912"/>
            <a:ext cx="193703" cy="2940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971675" y="6286500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CENSO PREVIDENCIÁRIO??</a:t>
            </a:r>
            <a:endParaRPr lang="pt-BR" sz="2000" b="1" dirty="0">
              <a:solidFill>
                <a:srgbClr val="FFFF00"/>
              </a:solidFill>
            </a:endParaRPr>
          </a:p>
        </p:txBody>
      </p:sp>
      <p:cxnSp>
        <p:nvCxnSpPr>
          <p:cNvPr id="33" name="Conector angulado 32"/>
          <p:cNvCxnSpPr/>
          <p:nvPr/>
        </p:nvCxnSpPr>
        <p:spPr>
          <a:xfrm rot="16200000" flipH="1">
            <a:off x="4641874" y="4908604"/>
            <a:ext cx="2793952" cy="361950"/>
          </a:xfrm>
          <a:prstGeom prst="bentConnector3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flipH="1">
            <a:off x="5445889" y="6486555"/>
            <a:ext cx="754886" cy="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1971675" y="6192454"/>
            <a:ext cx="3493264" cy="49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Picture 2" descr="C:\Users\AGRICULTURA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49" y="1946791"/>
            <a:ext cx="973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 NÃO TER CONDENAÇÃO PENAL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POSSUIR EXIPERIÊNCIA NA ÁREA ATUAÇÃO ( Gestor)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POSSUIR CERTIFICAÇÃO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FORMAÇÃO SUPERIOR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9625" y="1203841"/>
            <a:ext cx="781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</a:rPr>
              <a:t>Exigências para compor  o quadro do Comitê Gestor e do Conselho:</a:t>
            </a:r>
          </a:p>
          <a:p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( PORTARIA 1.467/2022)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3F3D495-FD22-44DC-822B-BD7BEE67B921}"/>
              </a:ext>
            </a:extLst>
          </p:cNvPr>
          <p:cNvSpPr txBox="1"/>
          <p:nvPr/>
        </p:nvSpPr>
        <p:spPr>
          <a:xfrm>
            <a:off x="524435" y="367552"/>
            <a:ext cx="111431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embros 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Comitê de Investimentos:</a:t>
            </a:r>
          </a:p>
          <a:p>
            <a:r>
              <a:rPr lang="pt-BR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Portaria 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140/2021de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15/04/2021 </a:t>
            </a:r>
            <a:r>
              <a:rPr lang="pt-BR" sz="28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“DESIGNA </a:t>
            </a: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MEMBROS DO COMITÊ DE INVESTIMENTOS E GESTOR ADMINISTRATIVO E FINANCEIRO DO RPPS DO MUNICÍPIO DE ALEGRIA – RS”.</a:t>
            </a:r>
          </a:p>
          <a:p>
            <a:endParaRPr lang="pt-BR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 DE RECURSOS DO RPPS: 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Dhenis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Eduardo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DO COMITÊ DE INVESTIMENTOS: </a:t>
            </a:r>
          </a:p>
          <a:p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Elizandro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Eichkoff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Meller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Everton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Bohn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Noici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Lauschner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54A12DE-86C1-4C24-B87A-6A60566A0B97}"/>
              </a:ext>
            </a:extLst>
          </p:cNvPr>
          <p:cNvSpPr txBox="1"/>
          <p:nvPr/>
        </p:nvSpPr>
        <p:spPr>
          <a:xfrm>
            <a:off x="466165" y="618565"/>
            <a:ext cx="114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B896269-A191-4EFF-8552-BA50519C8A92}"/>
              </a:ext>
            </a:extLst>
          </p:cNvPr>
          <p:cNvSpPr txBox="1"/>
          <p:nvPr/>
        </p:nvSpPr>
        <p:spPr>
          <a:xfrm>
            <a:off x="466165" y="421341"/>
            <a:ext cx="10901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091/2022 de 30 de Junho de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nomeados os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Conselho de Previdência Social do município de Alegria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do Conselho mensais.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1D66B9F-AC23-409A-AFB3-693E8321C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81235"/>
              </p:ext>
            </p:extLst>
          </p:nvPr>
        </p:nvGraphicFramePr>
        <p:xfrm>
          <a:off x="466165" y="2236741"/>
          <a:ext cx="9392415" cy="419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2415">
                  <a:extLst>
                    <a:ext uri="{9D8B030D-6E8A-4147-A177-3AD203B41FA5}">
                      <a16:colId xmlns:a16="http://schemas.microsoft.com/office/drawing/2014/main" xmlns="" val="1581719040"/>
                    </a:ext>
                  </a:extLst>
                </a:gridCol>
              </a:tblGrid>
              <a:tr h="748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0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REPRESENTANTES </a:t>
                      </a:r>
                      <a:r>
                        <a:rPr lang="pt-BR" sz="3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PODER  EXECUTIVO</a:t>
                      </a:r>
                      <a:endParaRPr lang="pt-BR" sz="3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4290771"/>
                  </a:ext>
                </a:extLst>
              </a:tr>
              <a:tr h="748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Titular: Elson Alfredo </a:t>
                      </a:r>
                      <a:r>
                        <a:rPr lang="pt-BR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Secconi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Vice Presidente</a:t>
                      </a:r>
                      <a:endParaRPr lang="pt-BR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2065271"/>
                  </a:ext>
                </a:extLst>
              </a:tr>
              <a:tr h="748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Titular: Sueli </a:t>
                      </a:r>
                      <a:r>
                        <a:rPr lang="pt-BR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Quitaiski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Bayer    </a:t>
                      </a: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Secretária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4137908"/>
                  </a:ext>
                </a:extLst>
              </a:tr>
              <a:tr h="748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Suplente: Ana Caroline Lutke Martini</a:t>
                      </a:r>
                      <a:endParaRPr lang="pt-BR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3080170"/>
                  </a:ext>
                </a:extLst>
              </a:tr>
              <a:tr h="1205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Suplente</a:t>
                      </a:r>
                      <a:r>
                        <a:rPr lang="pt-BR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Jonathan </a:t>
                      </a:r>
                      <a:r>
                        <a:rPr lang="pt-BR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Roniery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Rost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Machado</a:t>
                      </a:r>
                      <a:endParaRPr lang="pt-BR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1940130"/>
                  </a:ext>
                </a:extLst>
              </a:tr>
            </a:tbl>
          </a:graphicData>
        </a:graphic>
      </p:graphicFrame>
      <p:pic>
        <p:nvPicPr>
          <p:cNvPr id="5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A598326-732E-4DB1-948D-656E31D70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23581"/>
              </p:ext>
            </p:extLst>
          </p:nvPr>
        </p:nvGraphicFramePr>
        <p:xfrm>
          <a:off x="388079" y="219682"/>
          <a:ext cx="8289756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9756">
                  <a:extLst>
                    <a:ext uri="{9D8B030D-6E8A-4147-A177-3AD203B41FA5}">
                      <a16:colId xmlns:a16="http://schemas.microsoft.com/office/drawing/2014/main" xmlns="" val="2068387126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REPRESENTANTES  </a:t>
                      </a:r>
                      <a:r>
                        <a:rPr lang="pt-BR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SERVIDORES ATIVOS</a:t>
                      </a:r>
                      <a:endParaRPr lang="pt-BR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43923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Titular: Marcelo Pereira de Mello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4305949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Titular: Juliana Kettner Filipin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8346282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Suplente: Rosangela Correa Willers</a:t>
                      </a:r>
                      <a:endParaRPr lang="pt-B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155485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Suplente: </a:t>
                      </a:r>
                      <a:r>
                        <a:rPr lang="pt-B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Doglas</a:t>
                      </a: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Eduardo </a:t>
                      </a:r>
                      <a:r>
                        <a:rPr lang="pt-B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Mattner</a:t>
                      </a:r>
                      <a:endParaRPr lang="pt-B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30659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EDD0EE02-E792-49BC-A599-B26413477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84003"/>
              </p:ext>
            </p:extLst>
          </p:nvPr>
        </p:nvGraphicFramePr>
        <p:xfrm>
          <a:off x="388079" y="2843652"/>
          <a:ext cx="8361474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474">
                  <a:extLst>
                    <a:ext uri="{9D8B030D-6E8A-4147-A177-3AD203B41FA5}">
                      <a16:colId xmlns:a16="http://schemas.microsoft.com/office/drawing/2014/main" xmlns="" val="700581574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  </a:t>
                      </a:r>
                      <a:r>
                        <a:rPr lang="pt-B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PODER LEGISLATIVO</a:t>
                      </a:r>
                      <a:endParaRPr lang="pt-B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8706691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Titular: Marcio Ewerton Zimmermann 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647253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Suplente: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Adriani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Adamnski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Brikaslski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252970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F717627-EAEF-41DE-B220-2CD2F1A94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05227"/>
              </p:ext>
            </p:extLst>
          </p:nvPr>
        </p:nvGraphicFramePr>
        <p:xfrm>
          <a:off x="388078" y="4367652"/>
          <a:ext cx="8361473" cy="1862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473">
                  <a:extLst>
                    <a:ext uri="{9D8B030D-6E8A-4147-A177-3AD203B41FA5}">
                      <a16:colId xmlns:a16="http://schemas.microsoft.com/office/drawing/2014/main" xmlns="" val="511660445"/>
                    </a:ext>
                  </a:extLst>
                </a:gridCol>
              </a:tblGrid>
              <a:tr h="620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 </a:t>
                      </a:r>
                      <a:r>
                        <a:rPr lang="pt-B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 </a:t>
                      </a:r>
                      <a:r>
                        <a:rPr lang="pt-BR" sz="2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</a:t>
                      </a:r>
                      <a:r>
                        <a:rPr lang="pt-BR" sz="2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ATIVOS</a:t>
                      </a:r>
                      <a:endParaRPr lang="pt-BR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8446734"/>
                  </a:ext>
                </a:extLst>
              </a:tr>
              <a:tr h="620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Titular: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Antonio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Dalla </a:t>
                      </a:r>
                      <a:r>
                        <a:rPr lang="pt-BR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 </a:t>
                      </a:r>
                      <a:r>
                        <a:rPr lang="pt-B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7152070"/>
                  </a:ext>
                </a:extLst>
              </a:tr>
              <a:tr h="620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Suplente: </a:t>
                      </a: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Juceleia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Soares Santos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6416989"/>
                  </a:ext>
                </a:extLst>
              </a:tr>
            </a:tbl>
          </a:graphicData>
        </a:graphic>
      </p:graphicFrame>
      <p:pic>
        <p:nvPicPr>
          <p:cNvPr id="5" name="Picture 2" descr="C:\Users\AGRICULTURA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263" y="6278643"/>
            <a:ext cx="1784537" cy="5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1195</TotalTime>
  <Words>445</Words>
  <Application>Microsoft Office PowerPoint</Application>
  <PresentationFormat>Personalizar</PresentationFormat>
  <Paragraphs>92</Paragraphs>
  <Slides>13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AGRICULTURA</cp:lastModifiedBy>
  <cp:revision>49</cp:revision>
  <dcterms:created xsi:type="dcterms:W3CDTF">2023-02-02T12:15:06Z</dcterms:created>
  <dcterms:modified xsi:type="dcterms:W3CDTF">2023-03-09T12:20:35Z</dcterms:modified>
</cp:coreProperties>
</file>