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32"/>
  </p:notesMasterIdLst>
  <p:sldIdLst>
    <p:sldId id="279" r:id="rId2"/>
    <p:sldId id="435" r:id="rId3"/>
    <p:sldId id="798" r:id="rId4"/>
    <p:sldId id="402" r:id="rId5"/>
    <p:sldId id="429" r:id="rId6"/>
    <p:sldId id="431" r:id="rId7"/>
    <p:sldId id="797" r:id="rId8"/>
    <p:sldId id="799" r:id="rId9"/>
    <p:sldId id="433" r:id="rId10"/>
    <p:sldId id="282" r:id="rId11"/>
    <p:sldId id="403" r:id="rId12"/>
    <p:sldId id="796" r:id="rId13"/>
    <p:sldId id="404" r:id="rId14"/>
    <p:sldId id="405" r:id="rId15"/>
    <p:sldId id="414" r:id="rId16"/>
    <p:sldId id="307" r:id="rId17"/>
    <p:sldId id="407" r:id="rId18"/>
    <p:sldId id="386" r:id="rId19"/>
    <p:sldId id="409" r:id="rId20"/>
    <p:sldId id="406" r:id="rId21"/>
    <p:sldId id="413" r:id="rId22"/>
    <p:sldId id="437" r:id="rId23"/>
    <p:sldId id="438" r:id="rId24"/>
    <p:sldId id="439" r:id="rId25"/>
    <p:sldId id="440" r:id="rId26"/>
    <p:sldId id="441" r:id="rId27"/>
    <p:sldId id="410" r:id="rId28"/>
    <p:sldId id="408" r:id="rId29"/>
    <p:sldId id="793" r:id="rId30"/>
    <p:sldId id="795" r:id="rId31"/>
  </p:sldIdLst>
  <p:sldSz cx="12192000" cy="6858000"/>
  <p:notesSz cx="9928225" cy="6797675"/>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a Carolina" initials="AC" lastIdx="1" clrIdx="0">
    <p:extLst>
      <p:ext uri="{19B8F6BF-5375-455C-9EA6-DF929625EA0E}">
        <p15:presenceInfo xmlns:p15="http://schemas.microsoft.com/office/powerpoint/2012/main" userId="Ana Carolina"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Estilo Médio 2 - Ênfase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4600" autoAdjust="0"/>
    <p:restoredTop sz="94660"/>
  </p:normalViewPr>
  <p:slideViewPr>
    <p:cSldViewPr snapToGrid="0">
      <p:cViewPr varScale="1">
        <p:scale>
          <a:sx n="109" d="100"/>
          <a:sy n="109" d="100"/>
        </p:scale>
        <p:origin x="120" y="138"/>
      </p:cViewPr>
      <p:guideLst/>
    </p:cSldViewPr>
  </p:slideViewPr>
  <p:notesTextViewPr>
    <p:cViewPr>
      <p:scale>
        <a:sx n="3" d="2"/>
        <a:sy n="3" d="2"/>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3_5">
  <dgm:title val=""/>
  <dgm:desc val=""/>
  <dgm:catLst>
    <dgm:cat type="accent3" pri="11500"/>
  </dgm:catLst>
  <dgm:styleLbl name="node0">
    <dgm:fillClrLst meth="cycle">
      <a:schemeClr val="accent3">
        <a:alpha val="80000"/>
      </a:schemeClr>
    </dgm:fillClrLst>
    <dgm:linClrLst meth="repeat">
      <a:schemeClr val="lt1"/>
    </dgm:linClrLst>
    <dgm:effectClrLst/>
    <dgm:txLinClrLst/>
    <dgm:txFillClrLst/>
    <dgm:txEffectClrLst/>
  </dgm:styleLbl>
  <dgm:styleLbl name="node1">
    <dgm:fillClrLst>
      <a:schemeClr val="accent3">
        <a:alpha val="90000"/>
      </a:schemeClr>
      <a:schemeClr val="accent3">
        <a:alpha val="50000"/>
      </a:schemeClr>
    </dgm:fillClrLst>
    <dgm:linClrLst meth="repeat">
      <a:schemeClr val="lt1"/>
    </dgm:linClrLst>
    <dgm:effectClrLst/>
    <dgm:txLinClrLst/>
    <dgm:txFillClrLst/>
    <dgm:txEffectClrLst/>
  </dgm:styleLbl>
  <dgm:styleLbl name="alignNode1">
    <dgm:fillClrLst>
      <a:schemeClr val="accent3">
        <a:alpha val="90000"/>
      </a:schemeClr>
      <a:schemeClr val="accent3">
        <a:alpha val="50000"/>
      </a:schemeClr>
    </dgm:fillClrLst>
    <dgm:linClrLst>
      <a:schemeClr val="accent3">
        <a:alpha val="90000"/>
      </a:schemeClr>
      <a:schemeClr val="accent3">
        <a:alpha val="50000"/>
      </a:schemeClr>
    </dgm:linClrLst>
    <dgm:effectClrLst/>
    <dgm:txLinClrLst/>
    <dgm:txFillClrLst/>
    <dgm:txEffectClrLst/>
  </dgm:styleLbl>
  <dgm:styleLbl name="lnNode1">
    <dgm:fillClrLst>
      <a:schemeClr val="accent3">
        <a:shade val="90000"/>
      </a:schemeClr>
      <a:schemeClr val="accent3">
        <a:alpha val="50000"/>
        <a:tint val="5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alpha val="80000"/>
      </a:schemeClr>
    </dgm:fillClrLst>
    <dgm:linClrLst meth="repeat">
      <a:schemeClr val="lt1"/>
    </dgm:linClrLst>
    <dgm:effectClrLst/>
    <dgm:txLinClrLst/>
    <dgm:txFillClrLst/>
    <dgm:txEffectClrLst/>
  </dgm:styleLbl>
  <dgm:styleLbl name="node2">
    <dgm:fillClrLst>
      <a:schemeClr val="accent3">
        <a:alpha val="70000"/>
      </a:schemeClr>
    </dgm:fillClrLst>
    <dgm:linClrLst meth="repeat">
      <a:schemeClr val="lt1"/>
    </dgm:linClrLst>
    <dgm:effectClrLst/>
    <dgm:txLinClrLst/>
    <dgm:txFillClrLst/>
    <dgm:txEffectClrLst/>
  </dgm:styleLbl>
  <dgm:styleLbl name="node3">
    <dgm:fillClrLst>
      <a:schemeClr val="accent3">
        <a:alpha val="50000"/>
      </a:schemeClr>
    </dgm:fillClrLst>
    <dgm:linClrLst meth="repeat">
      <a:schemeClr val="lt1"/>
    </dgm:linClrLst>
    <dgm:effectClrLst/>
    <dgm:txLinClrLst/>
    <dgm:txFillClrLst/>
    <dgm:txEffectClrLst/>
  </dgm:styleLbl>
  <dgm:styleLbl name="node4">
    <dgm:fillClrLst>
      <a:schemeClr val="accent3">
        <a:alpha val="30000"/>
      </a:schemeClr>
    </dgm:fillClrLst>
    <dgm:linClrLst meth="repeat">
      <a:schemeClr val="lt1"/>
    </dgm:linClrLst>
    <dgm:effectClrLst/>
    <dgm:txLinClrLst/>
    <dgm:txFillClrLst/>
    <dgm:txEffectClrLst/>
  </dgm:styleLbl>
  <dgm:styleLbl name="fgImgPlace1">
    <dgm:fillClrLst>
      <a:schemeClr val="accent3">
        <a:tint val="50000"/>
        <a:alpha val="90000"/>
      </a:schemeClr>
      <a:schemeClr val="accent3">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f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b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sibTrans1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alpha val="90000"/>
      </a:schemeClr>
    </dgm:fillClrLst>
    <dgm:linClrLst meth="repeat">
      <a:schemeClr val="lt1"/>
    </dgm:linClrLst>
    <dgm:effectClrLst/>
    <dgm:txLinClrLst/>
    <dgm:txFillClrLst/>
    <dgm:txEffectClrLst/>
  </dgm:styleLbl>
  <dgm:styleLbl name="asst1">
    <dgm:fillClrLst meth="repeat">
      <a:schemeClr val="accent3">
        <a:alpha val="90000"/>
      </a:schemeClr>
    </dgm:fillClrLst>
    <dgm:linClrLst meth="repeat">
      <a:schemeClr val="lt1"/>
    </dgm:linClrLst>
    <dgm:effectClrLst/>
    <dgm:txLinClrLst/>
    <dgm:txFillClrLst/>
    <dgm:txEffectClrLst/>
  </dgm:styleLbl>
  <dgm:styleLbl name="asst2">
    <dgm:fillClrLst>
      <a:schemeClr val="accent3">
        <a:alpha val="90000"/>
      </a:schemeClr>
    </dgm:fillClrLst>
    <dgm:linClrLst meth="repeat">
      <a:schemeClr val="lt1"/>
    </dgm:linClrLst>
    <dgm:effectClrLst/>
    <dgm:txLinClrLst/>
    <dgm:txFillClrLst/>
    <dgm:txEffectClrLst/>
  </dgm:styleLbl>
  <dgm:styleLbl name="asst3">
    <dgm:fillClrLst>
      <a:schemeClr val="accent3">
        <a:alpha val="70000"/>
      </a:schemeClr>
    </dgm:fillClrLst>
    <dgm:linClrLst meth="repeat">
      <a:schemeClr val="lt1"/>
    </dgm:linClrLst>
    <dgm:effectClrLst/>
    <dgm:txLinClrLst/>
    <dgm:txFillClrLst/>
    <dgm:txEffectClrLst/>
  </dgm:styleLbl>
  <dgm:styleLbl name="asst4">
    <dgm:fillClrLst>
      <a:schemeClr val="accent3">
        <a:alpha val="50000"/>
      </a:schemeClr>
    </dgm:fillClrLst>
    <dgm:linClrLst meth="repeat">
      <a:schemeClr val="lt1"/>
    </dgm:linClrLst>
    <dgm:effectClrLst/>
    <dgm:txLinClrLst/>
    <dgm:txFillClrLst/>
    <dgm:txEffectClrLst/>
  </dgm:styleLbl>
  <dgm:styleLbl name="parChTrans2D1">
    <dgm:fillClrLst meth="repeat">
      <a:schemeClr val="accent3">
        <a:shade val="8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a:schemeClr val="accent3">
        <a:alpha val="90000"/>
        <a:tint val="40000"/>
      </a:schemeClr>
      <a:schemeClr val="accent3">
        <a:alpha val="5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EB4E920-8455-4C6E-86AB-A57AAF074CC4}" type="doc">
      <dgm:prSet loTypeId="urn:microsoft.com/office/officeart/2005/8/layout/arrow3" loCatId="relationship" qsTypeId="urn:microsoft.com/office/officeart/2005/8/quickstyle/simple2" qsCatId="simple" csTypeId="urn:microsoft.com/office/officeart/2005/8/colors/accent3_5" csCatId="accent3" phldr="1"/>
      <dgm:spPr/>
      <dgm:t>
        <a:bodyPr/>
        <a:lstStyle/>
        <a:p>
          <a:endParaRPr lang="pt-BR"/>
        </a:p>
      </dgm:t>
    </dgm:pt>
    <dgm:pt modelId="{91D1DFE7-5D21-4F36-80FB-37F63FB6533E}">
      <dgm:prSet phldrT="[Texto]"/>
      <dgm:spPr/>
      <dgm:t>
        <a:bodyPr/>
        <a:lstStyle/>
        <a:p>
          <a:r>
            <a:rPr lang="pt-BR" b="1" dirty="0"/>
            <a:t>regras atuais</a:t>
          </a:r>
        </a:p>
      </dgm:t>
    </dgm:pt>
    <dgm:pt modelId="{0B3C01F4-893F-4BAB-86C2-C55F64590C58}" type="parTrans" cxnId="{2C826714-3636-4D3D-9D10-F4D7F8460DC2}">
      <dgm:prSet/>
      <dgm:spPr/>
      <dgm:t>
        <a:bodyPr/>
        <a:lstStyle/>
        <a:p>
          <a:endParaRPr lang="pt-BR"/>
        </a:p>
      </dgm:t>
    </dgm:pt>
    <dgm:pt modelId="{D8A0A040-8A92-4EB7-A72B-4FE795864D6A}" type="sibTrans" cxnId="{2C826714-3636-4D3D-9D10-F4D7F8460DC2}">
      <dgm:prSet/>
      <dgm:spPr/>
      <dgm:t>
        <a:bodyPr/>
        <a:lstStyle/>
        <a:p>
          <a:endParaRPr lang="pt-BR"/>
        </a:p>
      </dgm:t>
    </dgm:pt>
    <dgm:pt modelId="{F39082A3-377C-4E76-A386-4E744E811565}">
      <dgm:prSet phldrT="[Texto]"/>
      <dgm:spPr/>
      <dgm:t>
        <a:bodyPr/>
        <a:lstStyle/>
        <a:p>
          <a:r>
            <a:rPr lang="pt-BR" b="1" dirty="0"/>
            <a:t>regras novas</a:t>
          </a:r>
        </a:p>
      </dgm:t>
    </dgm:pt>
    <dgm:pt modelId="{8D27D640-32F5-4B3B-9940-E53E8DCCD865}" type="parTrans" cxnId="{B3E65D40-3CB3-4D34-A3BF-773345852CF0}">
      <dgm:prSet/>
      <dgm:spPr/>
      <dgm:t>
        <a:bodyPr/>
        <a:lstStyle/>
        <a:p>
          <a:endParaRPr lang="pt-BR"/>
        </a:p>
      </dgm:t>
    </dgm:pt>
    <dgm:pt modelId="{BE64E0C6-FFE3-4E84-BE63-C7F2BEB1F810}" type="sibTrans" cxnId="{B3E65D40-3CB3-4D34-A3BF-773345852CF0}">
      <dgm:prSet/>
      <dgm:spPr/>
      <dgm:t>
        <a:bodyPr/>
        <a:lstStyle/>
        <a:p>
          <a:endParaRPr lang="pt-BR"/>
        </a:p>
      </dgm:t>
    </dgm:pt>
    <dgm:pt modelId="{EA802F21-2D1E-4DC4-B54F-2B3455BAAF84}" type="pres">
      <dgm:prSet presAssocID="{1EB4E920-8455-4C6E-86AB-A57AAF074CC4}" presName="compositeShape" presStyleCnt="0">
        <dgm:presLayoutVars>
          <dgm:chMax val="2"/>
          <dgm:dir/>
          <dgm:resizeHandles val="exact"/>
        </dgm:presLayoutVars>
      </dgm:prSet>
      <dgm:spPr/>
    </dgm:pt>
    <dgm:pt modelId="{0C03BC8A-5E39-4E92-87D5-CD2C7EADD8FB}" type="pres">
      <dgm:prSet presAssocID="{1EB4E920-8455-4C6E-86AB-A57AAF074CC4}" presName="divider" presStyleLbl="fgShp" presStyleIdx="0" presStyleCnt="1"/>
      <dgm:spPr/>
    </dgm:pt>
    <dgm:pt modelId="{6153839C-251A-4983-AA29-F6EAA0373FF2}" type="pres">
      <dgm:prSet presAssocID="{91D1DFE7-5D21-4F36-80FB-37F63FB6533E}" presName="downArrow" presStyleLbl="node1" presStyleIdx="0" presStyleCnt="2" custScaleX="39827"/>
      <dgm:spPr>
        <a:solidFill>
          <a:schemeClr val="accent6">
            <a:lumMod val="60000"/>
            <a:lumOff val="40000"/>
            <a:alpha val="90000"/>
          </a:schemeClr>
        </a:solidFill>
      </dgm:spPr>
    </dgm:pt>
    <dgm:pt modelId="{B170ACC5-72E0-48BE-A544-E4100E5D6961}" type="pres">
      <dgm:prSet presAssocID="{91D1DFE7-5D21-4F36-80FB-37F63FB6533E}" presName="downArrowText" presStyleLbl="revTx" presStyleIdx="0" presStyleCnt="2">
        <dgm:presLayoutVars>
          <dgm:bulletEnabled val="1"/>
        </dgm:presLayoutVars>
      </dgm:prSet>
      <dgm:spPr/>
    </dgm:pt>
    <dgm:pt modelId="{4708DE63-528F-453F-B690-9E232AA24DEC}" type="pres">
      <dgm:prSet presAssocID="{F39082A3-377C-4E76-A386-4E744E811565}" presName="upArrow" presStyleLbl="node1" presStyleIdx="1" presStyleCnt="2" custScaleX="34621"/>
      <dgm:spPr>
        <a:solidFill>
          <a:srgbClr val="FF0000">
            <a:alpha val="50000"/>
          </a:srgbClr>
        </a:solidFill>
        <a:ln>
          <a:solidFill>
            <a:srgbClr val="FF0000"/>
          </a:solidFill>
        </a:ln>
      </dgm:spPr>
    </dgm:pt>
    <dgm:pt modelId="{9C857CCC-CBB6-44DF-BD73-0D7AEDDDE70E}" type="pres">
      <dgm:prSet presAssocID="{F39082A3-377C-4E76-A386-4E744E811565}" presName="upArrowText" presStyleLbl="revTx" presStyleIdx="1" presStyleCnt="2">
        <dgm:presLayoutVars>
          <dgm:bulletEnabled val="1"/>
        </dgm:presLayoutVars>
      </dgm:prSet>
      <dgm:spPr/>
    </dgm:pt>
  </dgm:ptLst>
  <dgm:cxnLst>
    <dgm:cxn modelId="{2C826714-3636-4D3D-9D10-F4D7F8460DC2}" srcId="{1EB4E920-8455-4C6E-86AB-A57AAF074CC4}" destId="{91D1DFE7-5D21-4F36-80FB-37F63FB6533E}" srcOrd="0" destOrd="0" parTransId="{0B3C01F4-893F-4BAB-86C2-C55F64590C58}" sibTransId="{D8A0A040-8A92-4EB7-A72B-4FE795864D6A}"/>
    <dgm:cxn modelId="{B3E65D40-3CB3-4D34-A3BF-773345852CF0}" srcId="{1EB4E920-8455-4C6E-86AB-A57AAF074CC4}" destId="{F39082A3-377C-4E76-A386-4E744E811565}" srcOrd="1" destOrd="0" parTransId="{8D27D640-32F5-4B3B-9940-E53E8DCCD865}" sibTransId="{BE64E0C6-FFE3-4E84-BE63-C7F2BEB1F810}"/>
    <dgm:cxn modelId="{052F9998-97DF-41EF-845C-ED8180EBFE63}" type="presOf" srcId="{1EB4E920-8455-4C6E-86AB-A57AAF074CC4}" destId="{EA802F21-2D1E-4DC4-B54F-2B3455BAAF84}" srcOrd="0" destOrd="0" presId="urn:microsoft.com/office/officeart/2005/8/layout/arrow3"/>
    <dgm:cxn modelId="{3C852AB2-D6F3-474A-BB5F-E486F2097A7D}" type="presOf" srcId="{91D1DFE7-5D21-4F36-80FB-37F63FB6533E}" destId="{B170ACC5-72E0-48BE-A544-E4100E5D6961}" srcOrd="0" destOrd="0" presId="urn:microsoft.com/office/officeart/2005/8/layout/arrow3"/>
    <dgm:cxn modelId="{0DBC9DD8-A175-4AC1-9F07-6B303CFF5EBE}" type="presOf" srcId="{F39082A3-377C-4E76-A386-4E744E811565}" destId="{9C857CCC-CBB6-44DF-BD73-0D7AEDDDE70E}" srcOrd="0" destOrd="0" presId="urn:microsoft.com/office/officeart/2005/8/layout/arrow3"/>
    <dgm:cxn modelId="{39B8D41C-8DD5-4448-BA1D-93E7A2AC5A9E}" type="presParOf" srcId="{EA802F21-2D1E-4DC4-B54F-2B3455BAAF84}" destId="{0C03BC8A-5E39-4E92-87D5-CD2C7EADD8FB}" srcOrd="0" destOrd="0" presId="urn:microsoft.com/office/officeart/2005/8/layout/arrow3"/>
    <dgm:cxn modelId="{3F75A5BD-853C-434C-A0C7-428C93FB63AB}" type="presParOf" srcId="{EA802F21-2D1E-4DC4-B54F-2B3455BAAF84}" destId="{6153839C-251A-4983-AA29-F6EAA0373FF2}" srcOrd="1" destOrd="0" presId="urn:microsoft.com/office/officeart/2005/8/layout/arrow3"/>
    <dgm:cxn modelId="{9C900518-2977-4255-B3E6-E96478624839}" type="presParOf" srcId="{EA802F21-2D1E-4DC4-B54F-2B3455BAAF84}" destId="{B170ACC5-72E0-48BE-A544-E4100E5D6961}" srcOrd="2" destOrd="0" presId="urn:microsoft.com/office/officeart/2005/8/layout/arrow3"/>
    <dgm:cxn modelId="{1FAB8611-706E-4DA6-9D7E-754EFC5EABCD}" type="presParOf" srcId="{EA802F21-2D1E-4DC4-B54F-2B3455BAAF84}" destId="{4708DE63-528F-453F-B690-9E232AA24DEC}" srcOrd="3" destOrd="0" presId="urn:microsoft.com/office/officeart/2005/8/layout/arrow3"/>
    <dgm:cxn modelId="{73A51A33-E2AD-4FF5-AED4-5AD6FD990E09}" type="presParOf" srcId="{EA802F21-2D1E-4DC4-B54F-2B3455BAAF84}" destId="{9C857CCC-CBB6-44DF-BD73-0D7AEDDDE70E}" srcOrd="4" destOrd="0" presId="urn:microsoft.com/office/officeart/2005/8/layout/arrow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C03BC8A-5E39-4E92-87D5-CD2C7EADD8FB}">
      <dsp:nvSpPr>
        <dsp:cNvPr id="0" name=""/>
        <dsp:cNvSpPr/>
      </dsp:nvSpPr>
      <dsp:spPr>
        <a:xfrm rot="21300000">
          <a:off x="1592758" y="1152079"/>
          <a:ext cx="6615630" cy="578792"/>
        </a:xfrm>
        <a:prstGeom prst="mathMinus">
          <a:avLst/>
        </a:prstGeom>
        <a:solidFill>
          <a:schemeClr val="accent3">
            <a:tint val="40000"/>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dsp:style>
    </dsp:sp>
    <dsp:sp modelId="{6153839C-251A-4983-AA29-F6EAA0373FF2}">
      <dsp:nvSpPr>
        <dsp:cNvPr id="0" name=""/>
        <dsp:cNvSpPr/>
      </dsp:nvSpPr>
      <dsp:spPr>
        <a:xfrm>
          <a:off x="2060784" y="144147"/>
          <a:ext cx="1171050" cy="1153180"/>
        </a:xfrm>
        <a:prstGeom prst="downArrow">
          <a:avLst/>
        </a:prstGeom>
        <a:solidFill>
          <a:schemeClr val="accent6">
            <a:lumMod val="60000"/>
            <a:lumOff val="40000"/>
            <a:alpha val="9000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sp>
    <dsp:sp modelId="{B170ACC5-72E0-48BE-A544-E4100E5D6961}">
      <dsp:nvSpPr>
        <dsp:cNvPr id="0" name=""/>
        <dsp:cNvSpPr/>
      </dsp:nvSpPr>
      <dsp:spPr>
        <a:xfrm>
          <a:off x="5194608" y="0"/>
          <a:ext cx="3136367" cy="12108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0256" tIns="270256" rIns="270256" bIns="270256" numCol="1" spcCol="1270" anchor="ctr" anchorCtr="0">
          <a:noAutofit/>
        </a:bodyPr>
        <a:lstStyle/>
        <a:p>
          <a:pPr marL="0" lvl="0" indent="0" algn="ctr" defTabSz="1689100">
            <a:lnSpc>
              <a:spcPct val="90000"/>
            </a:lnSpc>
            <a:spcBef>
              <a:spcPct val="0"/>
            </a:spcBef>
            <a:spcAft>
              <a:spcPct val="35000"/>
            </a:spcAft>
            <a:buNone/>
          </a:pPr>
          <a:r>
            <a:rPr lang="pt-BR" sz="3800" b="1" kern="1200" dirty="0"/>
            <a:t>regras atuais</a:t>
          </a:r>
        </a:p>
      </dsp:txBody>
      <dsp:txXfrm>
        <a:off x="5194608" y="0"/>
        <a:ext cx="3136367" cy="1210839"/>
      </dsp:txXfrm>
    </dsp:sp>
    <dsp:sp modelId="{4708DE63-528F-453F-B690-9E232AA24DEC}">
      <dsp:nvSpPr>
        <dsp:cNvPr id="0" name=""/>
        <dsp:cNvSpPr/>
      </dsp:nvSpPr>
      <dsp:spPr>
        <a:xfrm>
          <a:off x="6645849" y="1585623"/>
          <a:ext cx="1017976" cy="1153180"/>
        </a:xfrm>
        <a:prstGeom prst="upArrow">
          <a:avLst/>
        </a:prstGeom>
        <a:solidFill>
          <a:srgbClr val="FF0000">
            <a:alpha val="50000"/>
          </a:srgbClr>
        </a:solidFill>
        <a:ln w="19050" cap="flat" cmpd="sng" algn="ctr">
          <a:solidFill>
            <a:srgbClr val="FF0000"/>
          </a:solidFill>
          <a:prstDash val="solid"/>
          <a:miter lim="800000"/>
        </a:ln>
        <a:effectLst/>
      </dsp:spPr>
      <dsp:style>
        <a:lnRef idx="3">
          <a:scrgbClr r="0" g="0" b="0"/>
        </a:lnRef>
        <a:fillRef idx="1">
          <a:scrgbClr r="0" g="0" b="0"/>
        </a:fillRef>
        <a:effectRef idx="1">
          <a:scrgbClr r="0" g="0" b="0"/>
        </a:effectRef>
        <a:fontRef idx="minor">
          <a:schemeClr val="lt1"/>
        </a:fontRef>
      </dsp:style>
    </dsp:sp>
    <dsp:sp modelId="{9C857CCC-CBB6-44DF-BD73-0D7AEDDDE70E}">
      <dsp:nvSpPr>
        <dsp:cNvPr id="0" name=""/>
        <dsp:cNvSpPr/>
      </dsp:nvSpPr>
      <dsp:spPr>
        <a:xfrm>
          <a:off x="1470172" y="1672111"/>
          <a:ext cx="3136367" cy="12108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0256" tIns="270256" rIns="270256" bIns="270256" numCol="1" spcCol="1270" anchor="ctr" anchorCtr="0">
          <a:noAutofit/>
        </a:bodyPr>
        <a:lstStyle/>
        <a:p>
          <a:pPr marL="0" lvl="0" indent="0" algn="ctr" defTabSz="1689100">
            <a:lnSpc>
              <a:spcPct val="90000"/>
            </a:lnSpc>
            <a:spcBef>
              <a:spcPct val="0"/>
            </a:spcBef>
            <a:spcAft>
              <a:spcPct val="35000"/>
            </a:spcAft>
            <a:buNone/>
          </a:pPr>
          <a:r>
            <a:rPr lang="pt-BR" sz="3800" b="1" kern="1200" dirty="0"/>
            <a:t>regras novas</a:t>
          </a:r>
        </a:p>
      </dsp:txBody>
      <dsp:txXfrm>
        <a:off x="1470172" y="1672111"/>
        <a:ext cx="3136367" cy="1210839"/>
      </dsp:txXfrm>
    </dsp:sp>
  </dsp:spTree>
</dsp:drawing>
</file>

<file path=ppt/diagrams/layout1.xml><?xml version="1.0" encoding="utf-8"?>
<dgm:layoutDef xmlns:dgm="http://schemas.openxmlformats.org/drawingml/2006/diagram" xmlns:a="http://schemas.openxmlformats.org/drawingml/2006/main" uniqueId="urn:microsoft.com/office/officeart/2005/8/layout/arrow3">
  <dgm:title val=""/>
  <dgm:desc val=""/>
  <dgm:catLst>
    <dgm:cat type="relationship" pri="5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none"/>
      <dgm:param type="vertAlign" val="none"/>
    </dgm:alg>
    <dgm:shape xmlns:r="http://schemas.openxmlformats.org/officeDocument/2006/relationships" r:blip="">
      <dgm:adjLst/>
    </dgm:shape>
    <dgm:presOf/>
    <dgm:choose name="Name0">
      <dgm:if name="Name1" func="var" arg="dir" op="equ" val="norm">
        <dgm:choose name="Name2">
          <dgm:if name="Name3"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l" for="ch" forName="downArrow" refType="w" fact="0.1"/>
              <dgm:constr type="t" for="ch" forName="downArrow" refType="h" fact="0.05"/>
              <dgm:constr type="lOff" for="ch" forName="downArrow" refType="w" fact="0.02"/>
              <dgm:constr type="w" for="ch" forName="downArrowText" refType="w" fact="0.32"/>
              <dgm:constr type="h" for="ch" forName="downArrowText" refType="h" fact="0.42"/>
              <dgm:constr type="t" for="ch" forName="downArrowText"/>
              <dgm:constr type="r" for="ch" forName="downArrowText" refType="w" fact="0.85"/>
              <dgm:constr type="w" for="ch" forName="upArrow" refType="w" fact="0.3"/>
              <dgm:constr type="h" for="ch" forName="upArrow" refType="h" fact="0.4"/>
              <dgm:constr type="b" for="ch" forName="upArrow" refType="h" fact="0.95"/>
              <dgm:constr type="r" for="ch" forName="upArrow" refType="w" fact="0.9"/>
              <dgm:constr type="rOff" for="ch" forName="upArrow" refType="w" fact="-0.02"/>
              <dgm:constr type="w" for="ch" forName="upArrowText" refType="w" fact="0.32"/>
              <dgm:constr type="h" for="ch" forName="upArrowText" refType="h" fact="0.42"/>
              <dgm:constr type="b" for="ch" forName="upArrowText" refType="h"/>
              <dgm:constr type="l" for="ch" forName="upArrowText" refType="w" fact="0.15"/>
              <dgm:constr type="primFontSz" for="ch" ptType="node" op="equ" val="65"/>
            </dgm:constrLst>
          </dgm:if>
          <dgm:else name="Name4">
            <dgm:constrLst>
              <dgm:constr type="w" for="ch" forName="downArrow" refType="w" fact="0.4"/>
              <dgm:constr type="h" for="ch" forName="downArrow" refType="h" fact="0.8"/>
              <dgm:constr type="l" for="ch" forName="downArrow" refType="w" fact="0.02"/>
              <dgm:constr type="t" for="ch" forName="downArrow" refType="h" fact="0.05"/>
              <dgm:constr type="lOff" for="ch" forName="downArrow" refType="w" fact="0.02"/>
              <dgm:constr type="w" for="ch" forName="downArrowText" refType="w" fact="0.5"/>
              <dgm:constr type="h" for="ch" forName="downArrowText" refType="h"/>
              <dgm:constr type="t" for="ch" forName="downArrowText"/>
              <dgm:constr type="r" for="ch" forName="downArrowText" refType="w"/>
              <dgm:constr type="primFontSz" for="ch" ptType="node" op="equ" val="65"/>
            </dgm:constrLst>
          </dgm:else>
        </dgm:choose>
      </dgm:if>
      <dgm:else name="Name5">
        <dgm:choose name="Name6">
          <dgm:if name="Name7"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r" for="ch" forName="downArrow" refType="w" fact="0.9"/>
              <dgm:constr type="t" for="ch" forName="downArrow" refType="h" fact="0.05"/>
              <dgm:constr type="rOff" for="ch" forName="downArrow" refType="w" fact="-0.02"/>
              <dgm:constr type="w" for="ch" forName="downArrowText" refType="w" fact="0.32"/>
              <dgm:constr type="h" for="ch" forName="downArrowText" refType="h" fact="0.42"/>
              <dgm:constr type="t" for="ch" forName="downArrowText"/>
              <dgm:constr type="l" for="ch" forName="downArrowText" refType="w" fact="0.15"/>
              <dgm:constr type="w" for="ch" forName="upArrow" refType="w" fact="0.3"/>
              <dgm:constr type="h" for="ch" forName="upArrow" refType="h" fact="0.4"/>
              <dgm:constr type="b" for="ch" forName="upArrow" refType="h" fact="0.95"/>
              <dgm:constr type="l" for="ch" forName="upArrow" refType="w" fact="0.1"/>
              <dgm:constr type="lOff" for="ch" forName="upArrow" refType="w" fact="0.02"/>
              <dgm:constr type="w" for="ch" forName="upArrowText" refType="w" fact="0.32"/>
              <dgm:constr type="h" for="ch" forName="upArrowText" refType="h" fact="0.42"/>
              <dgm:constr type="b" for="ch" forName="upArrowText" refType="h"/>
              <dgm:constr type="r" for="ch" forName="upArrowText" refType="w" fact="0.85"/>
              <dgm:constr type="primFontSz" for="ch" ptType="node" op="equ" val="65"/>
            </dgm:constrLst>
          </dgm:if>
          <dgm:else name="Name8">
            <dgm:constrLst>
              <dgm:constr type="w" for="ch" forName="downArrow" refType="w" fact="0.4"/>
              <dgm:constr type="h" for="ch" forName="downArrow" refType="h" fact="0.8"/>
              <dgm:constr type="r" for="ch" forName="downArrow" refType="w" fact="0.98"/>
              <dgm:constr type="t" for="ch" forName="downArrow" refType="h" fact="0.05"/>
              <dgm:constr type="rOff" for="ch" forName="downArrow" refType="w" fact="-0.02"/>
              <dgm:constr type="w" for="ch" forName="downArrowText" refType="w" fact="0.5"/>
              <dgm:constr type="h" for="ch" forName="downArrowText" refType="h"/>
              <dgm:constr type="t" for="ch" forName="downArrowText"/>
              <dgm:constr type="l" for="ch" forName="downArrowText"/>
              <dgm:constr type="primFontSz" for="ch" ptType="node" op="equ" val="65"/>
            </dgm:constrLst>
          </dgm:else>
        </dgm:choose>
      </dgm:else>
    </dgm:choose>
    <dgm:ruleLst/>
    <dgm:choose name="Name9">
      <dgm:if name="Name10" axis="ch" ptType="node" func="cnt" op="gte" val="2">
        <dgm:layoutNode name="divider" styleLbl="fgShp">
          <dgm:alg type="sp"/>
          <dgm:choose name="Name11">
            <dgm:if name="Name12" func="var" arg="dir" op="equ" val="norm">
              <dgm:shape xmlns:r="http://schemas.openxmlformats.org/officeDocument/2006/relationships" rot="-5" type="mathMinus" r:blip="">
                <dgm:adjLst/>
              </dgm:shape>
            </dgm:if>
            <dgm:else name="Name13">
              <dgm:shape xmlns:r="http://schemas.openxmlformats.org/officeDocument/2006/relationships" rot="5" type="mathMinus" r:blip="">
                <dgm:adjLst/>
              </dgm:shape>
            </dgm:else>
          </dgm:choose>
          <dgm:presOf/>
          <dgm:constrLst/>
          <dgm:ruleLst/>
        </dgm:layoutNode>
      </dgm:if>
      <dgm:else name="Name14"/>
    </dgm:choose>
    <dgm:forEach name="Name15" axis="ch" ptType="node"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forEach name="Name16" axis="ch" ptType="node" st="2" cnt="1">
      <dgm:layoutNode name="upArrow" styleLbl="node1">
        <dgm:alg type="sp"/>
        <dgm:shape xmlns:r="http://schemas.openxmlformats.org/officeDocument/2006/relationships" type="upArrow" r:blip="">
          <dgm:adjLst/>
        </dgm:shape>
        <dgm:presOf/>
        <dgm:constrLst/>
        <dgm:ruleLst/>
      </dgm:layoutNode>
      <dgm:layoutNode name="up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1"/>
            <a:ext cx="4302231" cy="341064"/>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5623697" y="1"/>
            <a:ext cx="4302231" cy="341064"/>
          </a:xfrm>
          <a:prstGeom prst="rect">
            <a:avLst/>
          </a:prstGeom>
        </p:spPr>
        <p:txBody>
          <a:bodyPr vert="horz" lIns="91440" tIns="45720" rIns="91440" bIns="45720" rtlCol="0"/>
          <a:lstStyle>
            <a:lvl1pPr algn="r">
              <a:defRPr sz="1200"/>
            </a:lvl1pPr>
          </a:lstStyle>
          <a:p>
            <a:fld id="{BD861BC0-3837-4934-BC3A-B06BF60058E8}" type="datetimeFigureOut">
              <a:rPr lang="pt-BR" smtClean="0"/>
              <a:t>13/03/2023</a:t>
            </a:fld>
            <a:endParaRPr lang="pt-BR"/>
          </a:p>
        </p:txBody>
      </p:sp>
      <p:sp>
        <p:nvSpPr>
          <p:cNvPr id="4" name="Espaço Reservado para Imagem de Slide 3"/>
          <p:cNvSpPr>
            <a:spLocks noGrp="1" noRot="1" noChangeAspect="1"/>
          </p:cNvSpPr>
          <p:nvPr>
            <p:ph type="sldImg" idx="2"/>
          </p:nvPr>
        </p:nvSpPr>
        <p:spPr>
          <a:xfrm>
            <a:off x="2925763" y="849313"/>
            <a:ext cx="4076700" cy="2293937"/>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992823" y="3271381"/>
            <a:ext cx="7942580" cy="2676585"/>
          </a:xfrm>
          <a:prstGeom prst="rect">
            <a:avLst/>
          </a:prstGeom>
        </p:spPr>
        <p:txBody>
          <a:bodyPr vert="horz" lIns="91440" tIns="45720" rIns="91440" bIns="45720" rtlCol="0"/>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0" y="6456612"/>
            <a:ext cx="4302231" cy="341063"/>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5623697" y="6456612"/>
            <a:ext cx="4302231" cy="341063"/>
          </a:xfrm>
          <a:prstGeom prst="rect">
            <a:avLst/>
          </a:prstGeom>
        </p:spPr>
        <p:txBody>
          <a:bodyPr vert="horz" lIns="91440" tIns="45720" rIns="91440" bIns="45720" rtlCol="0" anchor="b"/>
          <a:lstStyle>
            <a:lvl1pPr algn="r">
              <a:defRPr sz="1200"/>
            </a:lvl1pPr>
          </a:lstStyle>
          <a:p>
            <a:fld id="{DEA94372-E091-444B-8218-1C3634F7D8E8}" type="slidenum">
              <a:rPr lang="pt-BR" smtClean="0"/>
              <a:t>‹nº›</a:t>
            </a:fld>
            <a:endParaRPr lang="pt-BR"/>
          </a:p>
        </p:txBody>
      </p:sp>
    </p:spTree>
    <p:extLst>
      <p:ext uri="{BB962C8B-B14F-4D97-AF65-F5344CB8AC3E}">
        <p14:creationId xmlns:p14="http://schemas.microsoft.com/office/powerpoint/2010/main" val="25080572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2876BDCD-1C3A-4826-BB57-CBEA9EF2BCE5}" type="slidenum">
              <a:rPr lang="pt-BR" smtClean="0"/>
              <a:t>4</a:t>
            </a:fld>
            <a:endParaRPr lang="pt-BR"/>
          </a:p>
        </p:txBody>
      </p:sp>
    </p:spTree>
    <p:extLst>
      <p:ext uri="{BB962C8B-B14F-4D97-AF65-F5344CB8AC3E}">
        <p14:creationId xmlns:p14="http://schemas.microsoft.com/office/powerpoint/2010/main" val="34323541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2876BDCD-1C3A-4826-BB57-CBEA9EF2BCE5}" type="slidenum">
              <a:rPr lang="pt-BR" smtClean="0"/>
              <a:t>6</a:t>
            </a:fld>
            <a:endParaRPr lang="pt-BR"/>
          </a:p>
        </p:txBody>
      </p:sp>
    </p:spTree>
    <p:extLst>
      <p:ext uri="{BB962C8B-B14F-4D97-AF65-F5344CB8AC3E}">
        <p14:creationId xmlns:p14="http://schemas.microsoft.com/office/powerpoint/2010/main" val="5114643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2876BDCD-1C3A-4826-BB57-CBEA9EF2BCE5}" type="slidenum">
              <a:rPr lang="pt-BR" smtClean="0"/>
              <a:t>7</a:t>
            </a:fld>
            <a:endParaRPr lang="pt-BR"/>
          </a:p>
        </p:txBody>
      </p:sp>
    </p:spTree>
    <p:extLst>
      <p:ext uri="{BB962C8B-B14F-4D97-AF65-F5344CB8AC3E}">
        <p14:creationId xmlns:p14="http://schemas.microsoft.com/office/powerpoint/2010/main" val="37327144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2876BDCD-1C3A-4826-BB57-CBEA9EF2BCE5}" type="slidenum">
              <a:rPr lang="pt-BR" smtClean="0"/>
              <a:t>8</a:t>
            </a:fld>
            <a:endParaRPr lang="pt-BR"/>
          </a:p>
        </p:txBody>
      </p:sp>
    </p:spTree>
    <p:extLst>
      <p:ext uri="{BB962C8B-B14F-4D97-AF65-F5344CB8AC3E}">
        <p14:creationId xmlns:p14="http://schemas.microsoft.com/office/powerpoint/2010/main" val="5432349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C2B095D-3E9D-438C-8610-3BD622CE7213}"/>
              </a:ext>
            </a:extLst>
          </p:cNvPr>
          <p:cNvSpPr>
            <a:spLocks noGrp="1"/>
          </p:cNvSpPr>
          <p:nvPr>
            <p:ph type="ctrTitle"/>
          </p:nvPr>
        </p:nvSpPr>
        <p:spPr>
          <a:xfrm>
            <a:off x="1524000" y="1122363"/>
            <a:ext cx="9144000" cy="2387600"/>
          </a:xfrm>
        </p:spPr>
        <p:txBody>
          <a:bodyPr anchor="b"/>
          <a:lstStyle>
            <a:lvl1pPr algn="ctr">
              <a:defRPr sz="6000"/>
            </a:lvl1pPr>
          </a:lstStyle>
          <a:p>
            <a:r>
              <a:rPr lang="pt-BR"/>
              <a:t>Clique para editar o título Mestre</a:t>
            </a:r>
          </a:p>
        </p:txBody>
      </p:sp>
      <p:sp>
        <p:nvSpPr>
          <p:cNvPr id="3" name="Subtítulo 2">
            <a:extLst>
              <a:ext uri="{FF2B5EF4-FFF2-40B4-BE49-F238E27FC236}">
                <a16:creationId xmlns:a16="http://schemas.microsoft.com/office/drawing/2014/main" id="{967CE999-A70D-4A58-97EE-04E8134510C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p>
        </p:txBody>
      </p:sp>
      <p:sp>
        <p:nvSpPr>
          <p:cNvPr id="4" name="Espaço Reservado para Data 3">
            <a:extLst>
              <a:ext uri="{FF2B5EF4-FFF2-40B4-BE49-F238E27FC236}">
                <a16:creationId xmlns:a16="http://schemas.microsoft.com/office/drawing/2014/main" id="{D4573819-B015-4B20-938F-2C299652EEC0}"/>
              </a:ext>
            </a:extLst>
          </p:cNvPr>
          <p:cNvSpPr>
            <a:spLocks noGrp="1"/>
          </p:cNvSpPr>
          <p:nvPr>
            <p:ph type="dt" sz="half" idx="10"/>
          </p:nvPr>
        </p:nvSpPr>
        <p:spPr/>
        <p:txBody>
          <a:bodyPr/>
          <a:lstStyle/>
          <a:p>
            <a:fld id="{D7544F07-D125-4C72-B4FE-F1F63525C821}" type="datetimeFigureOut">
              <a:rPr lang="pt-BR" smtClean="0"/>
              <a:t>13/03/2023</a:t>
            </a:fld>
            <a:endParaRPr lang="pt-BR"/>
          </a:p>
        </p:txBody>
      </p:sp>
      <p:sp>
        <p:nvSpPr>
          <p:cNvPr id="5" name="Espaço Reservado para Rodapé 4">
            <a:extLst>
              <a:ext uri="{FF2B5EF4-FFF2-40B4-BE49-F238E27FC236}">
                <a16:creationId xmlns:a16="http://schemas.microsoft.com/office/drawing/2014/main" id="{66E518BC-4503-455B-A1E3-DD8FC3F67DCB}"/>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A2A8BAB9-1D77-42ED-A493-20E29B8D6120}"/>
              </a:ext>
            </a:extLst>
          </p:cNvPr>
          <p:cNvSpPr>
            <a:spLocks noGrp="1"/>
          </p:cNvSpPr>
          <p:nvPr>
            <p:ph type="sldNum" sz="quarter" idx="12"/>
          </p:nvPr>
        </p:nvSpPr>
        <p:spPr/>
        <p:txBody>
          <a:bodyPr/>
          <a:lstStyle/>
          <a:p>
            <a:fld id="{F296A7DC-382D-49D4-8FB9-62206FFD6909}" type="slidenum">
              <a:rPr lang="pt-BR" smtClean="0"/>
              <a:t>‹nº›</a:t>
            </a:fld>
            <a:endParaRPr lang="pt-BR"/>
          </a:p>
        </p:txBody>
      </p:sp>
    </p:spTree>
    <p:extLst>
      <p:ext uri="{BB962C8B-B14F-4D97-AF65-F5344CB8AC3E}">
        <p14:creationId xmlns:p14="http://schemas.microsoft.com/office/powerpoint/2010/main" val="18150082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CE8B152-4159-4022-ABE0-9A22B0351E7E}"/>
              </a:ext>
            </a:extLst>
          </p:cNvPr>
          <p:cNvSpPr>
            <a:spLocks noGrp="1"/>
          </p:cNvSpPr>
          <p:nvPr>
            <p:ph type="title"/>
          </p:nvPr>
        </p:nvSpPr>
        <p:spPr/>
        <p:txBody>
          <a:bodyPr/>
          <a:lstStyle/>
          <a:p>
            <a:r>
              <a:rPr lang="pt-BR"/>
              <a:t>Clique para editar o título Mestre</a:t>
            </a:r>
          </a:p>
        </p:txBody>
      </p:sp>
      <p:sp>
        <p:nvSpPr>
          <p:cNvPr id="3" name="Espaço Reservado para Texto Vertical 2">
            <a:extLst>
              <a:ext uri="{FF2B5EF4-FFF2-40B4-BE49-F238E27FC236}">
                <a16:creationId xmlns:a16="http://schemas.microsoft.com/office/drawing/2014/main" id="{0F266B13-7741-4FC4-BA98-C959A4DDA5F8}"/>
              </a:ext>
            </a:extLst>
          </p:cNvPr>
          <p:cNvSpPr>
            <a:spLocks noGrp="1"/>
          </p:cNvSpPr>
          <p:nvPr>
            <p:ph type="body" orient="vert" idx="1"/>
          </p:nvPr>
        </p:nvSpPr>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DF634632-906D-4816-9592-31664CB5E9B2}"/>
              </a:ext>
            </a:extLst>
          </p:cNvPr>
          <p:cNvSpPr>
            <a:spLocks noGrp="1"/>
          </p:cNvSpPr>
          <p:nvPr>
            <p:ph type="dt" sz="half" idx="10"/>
          </p:nvPr>
        </p:nvSpPr>
        <p:spPr/>
        <p:txBody>
          <a:bodyPr/>
          <a:lstStyle/>
          <a:p>
            <a:fld id="{D7544F07-D125-4C72-B4FE-F1F63525C821}" type="datetimeFigureOut">
              <a:rPr lang="pt-BR" smtClean="0"/>
              <a:t>13/03/2023</a:t>
            </a:fld>
            <a:endParaRPr lang="pt-BR"/>
          </a:p>
        </p:txBody>
      </p:sp>
      <p:sp>
        <p:nvSpPr>
          <p:cNvPr id="5" name="Espaço Reservado para Rodapé 4">
            <a:extLst>
              <a:ext uri="{FF2B5EF4-FFF2-40B4-BE49-F238E27FC236}">
                <a16:creationId xmlns:a16="http://schemas.microsoft.com/office/drawing/2014/main" id="{8776E9CE-4907-4C3D-A54F-76363386CD36}"/>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C8D31291-649E-434C-96EB-B17986DA0F55}"/>
              </a:ext>
            </a:extLst>
          </p:cNvPr>
          <p:cNvSpPr>
            <a:spLocks noGrp="1"/>
          </p:cNvSpPr>
          <p:nvPr>
            <p:ph type="sldNum" sz="quarter" idx="12"/>
          </p:nvPr>
        </p:nvSpPr>
        <p:spPr/>
        <p:txBody>
          <a:bodyPr/>
          <a:lstStyle/>
          <a:p>
            <a:fld id="{F296A7DC-382D-49D4-8FB9-62206FFD6909}" type="slidenum">
              <a:rPr lang="pt-BR" smtClean="0"/>
              <a:t>‹nº›</a:t>
            </a:fld>
            <a:endParaRPr lang="pt-BR"/>
          </a:p>
        </p:txBody>
      </p:sp>
    </p:spTree>
    <p:extLst>
      <p:ext uri="{BB962C8B-B14F-4D97-AF65-F5344CB8AC3E}">
        <p14:creationId xmlns:p14="http://schemas.microsoft.com/office/powerpoint/2010/main" val="3549395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203EF69E-0721-4A13-948B-2967A854C6FE}"/>
              </a:ext>
            </a:extLst>
          </p:cNvPr>
          <p:cNvSpPr>
            <a:spLocks noGrp="1"/>
          </p:cNvSpPr>
          <p:nvPr>
            <p:ph type="title" orient="vert"/>
          </p:nvPr>
        </p:nvSpPr>
        <p:spPr>
          <a:xfrm>
            <a:off x="8724900" y="365125"/>
            <a:ext cx="2628900" cy="5811838"/>
          </a:xfrm>
        </p:spPr>
        <p:txBody>
          <a:bodyPr vert="eaVert"/>
          <a:lstStyle/>
          <a:p>
            <a:r>
              <a:rPr lang="pt-BR"/>
              <a:t>Clique para editar o título Mestre</a:t>
            </a:r>
          </a:p>
        </p:txBody>
      </p:sp>
      <p:sp>
        <p:nvSpPr>
          <p:cNvPr id="3" name="Espaço Reservado para Texto Vertical 2">
            <a:extLst>
              <a:ext uri="{FF2B5EF4-FFF2-40B4-BE49-F238E27FC236}">
                <a16:creationId xmlns:a16="http://schemas.microsoft.com/office/drawing/2014/main" id="{439A1972-E8A1-46D4-9F38-B505EBF426C6}"/>
              </a:ext>
            </a:extLst>
          </p:cNvPr>
          <p:cNvSpPr>
            <a:spLocks noGrp="1"/>
          </p:cNvSpPr>
          <p:nvPr>
            <p:ph type="body" orient="vert" idx="1"/>
          </p:nvPr>
        </p:nvSpPr>
        <p:spPr>
          <a:xfrm>
            <a:off x="838200" y="365125"/>
            <a:ext cx="7734300" cy="5811838"/>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645C89E5-0C97-4715-9A23-971640C1B88F}"/>
              </a:ext>
            </a:extLst>
          </p:cNvPr>
          <p:cNvSpPr>
            <a:spLocks noGrp="1"/>
          </p:cNvSpPr>
          <p:nvPr>
            <p:ph type="dt" sz="half" idx="10"/>
          </p:nvPr>
        </p:nvSpPr>
        <p:spPr/>
        <p:txBody>
          <a:bodyPr/>
          <a:lstStyle/>
          <a:p>
            <a:fld id="{D7544F07-D125-4C72-B4FE-F1F63525C821}" type="datetimeFigureOut">
              <a:rPr lang="pt-BR" smtClean="0"/>
              <a:t>13/03/2023</a:t>
            </a:fld>
            <a:endParaRPr lang="pt-BR"/>
          </a:p>
        </p:txBody>
      </p:sp>
      <p:sp>
        <p:nvSpPr>
          <p:cNvPr id="5" name="Espaço Reservado para Rodapé 4">
            <a:extLst>
              <a:ext uri="{FF2B5EF4-FFF2-40B4-BE49-F238E27FC236}">
                <a16:creationId xmlns:a16="http://schemas.microsoft.com/office/drawing/2014/main" id="{3CB5B53F-FB19-49D9-B6CD-4AD7784582F5}"/>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860AA157-6828-4BDD-9C5E-9EDC154D81FC}"/>
              </a:ext>
            </a:extLst>
          </p:cNvPr>
          <p:cNvSpPr>
            <a:spLocks noGrp="1"/>
          </p:cNvSpPr>
          <p:nvPr>
            <p:ph type="sldNum" sz="quarter" idx="12"/>
          </p:nvPr>
        </p:nvSpPr>
        <p:spPr/>
        <p:txBody>
          <a:bodyPr/>
          <a:lstStyle/>
          <a:p>
            <a:fld id="{F296A7DC-382D-49D4-8FB9-62206FFD6909}" type="slidenum">
              <a:rPr lang="pt-BR" smtClean="0"/>
              <a:t>‹nº›</a:t>
            </a:fld>
            <a:endParaRPr lang="pt-BR"/>
          </a:p>
        </p:txBody>
      </p:sp>
    </p:spTree>
    <p:extLst>
      <p:ext uri="{BB962C8B-B14F-4D97-AF65-F5344CB8AC3E}">
        <p14:creationId xmlns:p14="http://schemas.microsoft.com/office/powerpoint/2010/main" val="836942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D68BD86-AF4A-4D47-A165-A956FD76D033}"/>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BA188755-0E06-447B-AC85-34477209D888}"/>
              </a:ext>
            </a:extLst>
          </p:cNvPr>
          <p:cNvSpPr>
            <a:spLocks noGrp="1"/>
          </p:cNvSpPr>
          <p:nvPr>
            <p:ph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9DEAD685-AB86-42FB-8B85-4B8F9D66D48D}"/>
              </a:ext>
            </a:extLst>
          </p:cNvPr>
          <p:cNvSpPr>
            <a:spLocks noGrp="1"/>
          </p:cNvSpPr>
          <p:nvPr>
            <p:ph type="dt" sz="half" idx="10"/>
          </p:nvPr>
        </p:nvSpPr>
        <p:spPr/>
        <p:txBody>
          <a:bodyPr/>
          <a:lstStyle/>
          <a:p>
            <a:fld id="{D7544F07-D125-4C72-B4FE-F1F63525C821}" type="datetimeFigureOut">
              <a:rPr lang="pt-BR" smtClean="0"/>
              <a:t>13/03/2023</a:t>
            </a:fld>
            <a:endParaRPr lang="pt-BR"/>
          </a:p>
        </p:txBody>
      </p:sp>
      <p:sp>
        <p:nvSpPr>
          <p:cNvPr id="5" name="Espaço Reservado para Rodapé 4">
            <a:extLst>
              <a:ext uri="{FF2B5EF4-FFF2-40B4-BE49-F238E27FC236}">
                <a16:creationId xmlns:a16="http://schemas.microsoft.com/office/drawing/2014/main" id="{39BAED07-8556-49F8-8782-7E632EC01BAD}"/>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F1198325-9A11-4F7F-965B-2FBFAD1116B6}"/>
              </a:ext>
            </a:extLst>
          </p:cNvPr>
          <p:cNvSpPr>
            <a:spLocks noGrp="1"/>
          </p:cNvSpPr>
          <p:nvPr>
            <p:ph type="sldNum" sz="quarter" idx="12"/>
          </p:nvPr>
        </p:nvSpPr>
        <p:spPr/>
        <p:txBody>
          <a:bodyPr/>
          <a:lstStyle/>
          <a:p>
            <a:fld id="{F296A7DC-382D-49D4-8FB9-62206FFD6909}" type="slidenum">
              <a:rPr lang="pt-BR" smtClean="0"/>
              <a:t>‹nº›</a:t>
            </a:fld>
            <a:endParaRPr lang="pt-BR"/>
          </a:p>
        </p:txBody>
      </p:sp>
    </p:spTree>
    <p:extLst>
      <p:ext uri="{BB962C8B-B14F-4D97-AF65-F5344CB8AC3E}">
        <p14:creationId xmlns:p14="http://schemas.microsoft.com/office/powerpoint/2010/main" val="4470677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6CDF8F2-DA05-437A-921F-71225970027B}"/>
              </a:ext>
            </a:extLst>
          </p:cNvPr>
          <p:cNvSpPr>
            <a:spLocks noGrp="1"/>
          </p:cNvSpPr>
          <p:nvPr>
            <p:ph type="title"/>
          </p:nvPr>
        </p:nvSpPr>
        <p:spPr>
          <a:xfrm>
            <a:off x="831850" y="1709738"/>
            <a:ext cx="10515600" cy="2852737"/>
          </a:xfrm>
        </p:spPr>
        <p:txBody>
          <a:bodyPr anchor="b"/>
          <a:lstStyle>
            <a:lvl1pPr>
              <a:defRPr sz="6000"/>
            </a:lvl1pPr>
          </a:lstStyle>
          <a:p>
            <a:r>
              <a:rPr lang="pt-BR"/>
              <a:t>Clique para editar o título Mestre</a:t>
            </a:r>
          </a:p>
        </p:txBody>
      </p:sp>
      <p:sp>
        <p:nvSpPr>
          <p:cNvPr id="3" name="Espaço Reservado para Texto 2">
            <a:extLst>
              <a:ext uri="{FF2B5EF4-FFF2-40B4-BE49-F238E27FC236}">
                <a16:creationId xmlns:a16="http://schemas.microsoft.com/office/drawing/2014/main" id="{222FFD38-1C05-4BC3-A31F-1AF1770C5F6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a:t>Clique para editar os estilos de texto Mestres</a:t>
            </a:r>
          </a:p>
        </p:txBody>
      </p:sp>
      <p:sp>
        <p:nvSpPr>
          <p:cNvPr id="4" name="Espaço Reservado para Data 3">
            <a:extLst>
              <a:ext uri="{FF2B5EF4-FFF2-40B4-BE49-F238E27FC236}">
                <a16:creationId xmlns:a16="http://schemas.microsoft.com/office/drawing/2014/main" id="{FA6E8854-56A4-4B45-8B58-133C0DB3CF96}"/>
              </a:ext>
            </a:extLst>
          </p:cNvPr>
          <p:cNvSpPr>
            <a:spLocks noGrp="1"/>
          </p:cNvSpPr>
          <p:nvPr>
            <p:ph type="dt" sz="half" idx="10"/>
          </p:nvPr>
        </p:nvSpPr>
        <p:spPr/>
        <p:txBody>
          <a:bodyPr/>
          <a:lstStyle/>
          <a:p>
            <a:fld id="{D7544F07-D125-4C72-B4FE-F1F63525C821}" type="datetimeFigureOut">
              <a:rPr lang="pt-BR" smtClean="0"/>
              <a:t>13/03/2023</a:t>
            </a:fld>
            <a:endParaRPr lang="pt-BR"/>
          </a:p>
        </p:txBody>
      </p:sp>
      <p:sp>
        <p:nvSpPr>
          <p:cNvPr id="5" name="Espaço Reservado para Rodapé 4">
            <a:extLst>
              <a:ext uri="{FF2B5EF4-FFF2-40B4-BE49-F238E27FC236}">
                <a16:creationId xmlns:a16="http://schemas.microsoft.com/office/drawing/2014/main" id="{D37B623F-3126-465D-B3F4-85FD85FFDBF7}"/>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11DE5EE1-CDA6-4786-9490-E89898816994}"/>
              </a:ext>
            </a:extLst>
          </p:cNvPr>
          <p:cNvSpPr>
            <a:spLocks noGrp="1"/>
          </p:cNvSpPr>
          <p:nvPr>
            <p:ph type="sldNum" sz="quarter" idx="12"/>
          </p:nvPr>
        </p:nvSpPr>
        <p:spPr/>
        <p:txBody>
          <a:bodyPr/>
          <a:lstStyle/>
          <a:p>
            <a:fld id="{F296A7DC-382D-49D4-8FB9-62206FFD6909}" type="slidenum">
              <a:rPr lang="pt-BR" smtClean="0"/>
              <a:t>‹nº›</a:t>
            </a:fld>
            <a:endParaRPr lang="pt-BR"/>
          </a:p>
        </p:txBody>
      </p:sp>
    </p:spTree>
    <p:extLst>
      <p:ext uri="{BB962C8B-B14F-4D97-AF65-F5344CB8AC3E}">
        <p14:creationId xmlns:p14="http://schemas.microsoft.com/office/powerpoint/2010/main" val="6085812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9302CF4-2F4E-49A8-95D5-432C736EDDCB}"/>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10F927E5-3DCD-4008-AE41-7F4562A48630}"/>
              </a:ext>
            </a:extLst>
          </p:cNvPr>
          <p:cNvSpPr>
            <a:spLocks noGrp="1"/>
          </p:cNvSpPr>
          <p:nvPr>
            <p:ph sz="half" idx="1"/>
          </p:nvPr>
        </p:nvSpPr>
        <p:spPr>
          <a:xfrm>
            <a:off x="838200" y="1825625"/>
            <a:ext cx="5181600" cy="435133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a:extLst>
              <a:ext uri="{FF2B5EF4-FFF2-40B4-BE49-F238E27FC236}">
                <a16:creationId xmlns:a16="http://schemas.microsoft.com/office/drawing/2014/main" id="{73FE9BD0-9EEE-4784-B1E4-EA686CF8B0D5}"/>
              </a:ext>
            </a:extLst>
          </p:cNvPr>
          <p:cNvSpPr>
            <a:spLocks noGrp="1"/>
          </p:cNvSpPr>
          <p:nvPr>
            <p:ph sz="half" idx="2"/>
          </p:nvPr>
        </p:nvSpPr>
        <p:spPr>
          <a:xfrm>
            <a:off x="6172200" y="1825625"/>
            <a:ext cx="5181600" cy="435133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a:extLst>
              <a:ext uri="{FF2B5EF4-FFF2-40B4-BE49-F238E27FC236}">
                <a16:creationId xmlns:a16="http://schemas.microsoft.com/office/drawing/2014/main" id="{852BC0F4-69DB-47CC-B057-FC3B27F4D8FC}"/>
              </a:ext>
            </a:extLst>
          </p:cNvPr>
          <p:cNvSpPr>
            <a:spLocks noGrp="1"/>
          </p:cNvSpPr>
          <p:nvPr>
            <p:ph type="dt" sz="half" idx="10"/>
          </p:nvPr>
        </p:nvSpPr>
        <p:spPr/>
        <p:txBody>
          <a:bodyPr/>
          <a:lstStyle/>
          <a:p>
            <a:fld id="{D7544F07-D125-4C72-B4FE-F1F63525C821}" type="datetimeFigureOut">
              <a:rPr lang="pt-BR" smtClean="0"/>
              <a:t>13/03/2023</a:t>
            </a:fld>
            <a:endParaRPr lang="pt-BR"/>
          </a:p>
        </p:txBody>
      </p:sp>
      <p:sp>
        <p:nvSpPr>
          <p:cNvPr id="6" name="Espaço Reservado para Rodapé 5">
            <a:extLst>
              <a:ext uri="{FF2B5EF4-FFF2-40B4-BE49-F238E27FC236}">
                <a16:creationId xmlns:a16="http://schemas.microsoft.com/office/drawing/2014/main" id="{DE3B01E1-F1D1-4630-ADFA-6D1938096B75}"/>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A6062AB7-2A5A-4814-88ED-4E888FFBEF28}"/>
              </a:ext>
            </a:extLst>
          </p:cNvPr>
          <p:cNvSpPr>
            <a:spLocks noGrp="1"/>
          </p:cNvSpPr>
          <p:nvPr>
            <p:ph type="sldNum" sz="quarter" idx="12"/>
          </p:nvPr>
        </p:nvSpPr>
        <p:spPr/>
        <p:txBody>
          <a:bodyPr/>
          <a:lstStyle/>
          <a:p>
            <a:fld id="{F296A7DC-382D-49D4-8FB9-62206FFD6909}" type="slidenum">
              <a:rPr lang="pt-BR" smtClean="0"/>
              <a:t>‹nº›</a:t>
            </a:fld>
            <a:endParaRPr lang="pt-BR"/>
          </a:p>
        </p:txBody>
      </p:sp>
    </p:spTree>
    <p:extLst>
      <p:ext uri="{BB962C8B-B14F-4D97-AF65-F5344CB8AC3E}">
        <p14:creationId xmlns:p14="http://schemas.microsoft.com/office/powerpoint/2010/main" val="24799472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3C32AD9-27D1-438E-9B14-0ECF77E357FD}"/>
              </a:ext>
            </a:extLst>
          </p:cNvPr>
          <p:cNvSpPr>
            <a:spLocks noGrp="1"/>
          </p:cNvSpPr>
          <p:nvPr>
            <p:ph type="title"/>
          </p:nvPr>
        </p:nvSpPr>
        <p:spPr>
          <a:xfrm>
            <a:off x="839788" y="365125"/>
            <a:ext cx="10515600" cy="1325563"/>
          </a:xfrm>
        </p:spPr>
        <p:txBody>
          <a:bodyPr/>
          <a:lstStyle/>
          <a:p>
            <a:r>
              <a:rPr lang="pt-BR"/>
              <a:t>Clique para editar o título Mestre</a:t>
            </a:r>
          </a:p>
        </p:txBody>
      </p:sp>
      <p:sp>
        <p:nvSpPr>
          <p:cNvPr id="3" name="Espaço Reservado para Texto 2">
            <a:extLst>
              <a:ext uri="{FF2B5EF4-FFF2-40B4-BE49-F238E27FC236}">
                <a16:creationId xmlns:a16="http://schemas.microsoft.com/office/drawing/2014/main" id="{F3ADEE38-8783-481B-90BC-409A9445A11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4" name="Espaço Reservado para Conteúdo 3">
            <a:extLst>
              <a:ext uri="{FF2B5EF4-FFF2-40B4-BE49-F238E27FC236}">
                <a16:creationId xmlns:a16="http://schemas.microsoft.com/office/drawing/2014/main" id="{CD4D2899-227E-4594-AF35-F17B1BFB5C05}"/>
              </a:ext>
            </a:extLst>
          </p:cNvPr>
          <p:cNvSpPr>
            <a:spLocks noGrp="1"/>
          </p:cNvSpPr>
          <p:nvPr>
            <p:ph sz="half" idx="2"/>
          </p:nvPr>
        </p:nvSpPr>
        <p:spPr>
          <a:xfrm>
            <a:off x="839788" y="2505075"/>
            <a:ext cx="5157787"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a:extLst>
              <a:ext uri="{FF2B5EF4-FFF2-40B4-BE49-F238E27FC236}">
                <a16:creationId xmlns:a16="http://schemas.microsoft.com/office/drawing/2014/main" id="{2E165302-D8F3-49B1-900B-6981CF25785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6" name="Espaço Reservado para Conteúdo 5">
            <a:extLst>
              <a:ext uri="{FF2B5EF4-FFF2-40B4-BE49-F238E27FC236}">
                <a16:creationId xmlns:a16="http://schemas.microsoft.com/office/drawing/2014/main" id="{FBD8BC2E-E910-4D2C-9DB9-4593BAC0E911}"/>
              </a:ext>
            </a:extLst>
          </p:cNvPr>
          <p:cNvSpPr>
            <a:spLocks noGrp="1"/>
          </p:cNvSpPr>
          <p:nvPr>
            <p:ph sz="quarter" idx="4"/>
          </p:nvPr>
        </p:nvSpPr>
        <p:spPr>
          <a:xfrm>
            <a:off x="6172200" y="2505075"/>
            <a:ext cx="5183188"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a:extLst>
              <a:ext uri="{FF2B5EF4-FFF2-40B4-BE49-F238E27FC236}">
                <a16:creationId xmlns:a16="http://schemas.microsoft.com/office/drawing/2014/main" id="{A1EE654A-FC8A-4896-B643-51F91B655CE6}"/>
              </a:ext>
            </a:extLst>
          </p:cNvPr>
          <p:cNvSpPr>
            <a:spLocks noGrp="1"/>
          </p:cNvSpPr>
          <p:nvPr>
            <p:ph type="dt" sz="half" idx="10"/>
          </p:nvPr>
        </p:nvSpPr>
        <p:spPr/>
        <p:txBody>
          <a:bodyPr/>
          <a:lstStyle/>
          <a:p>
            <a:fld id="{D7544F07-D125-4C72-B4FE-F1F63525C821}" type="datetimeFigureOut">
              <a:rPr lang="pt-BR" smtClean="0"/>
              <a:t>13/03/2023</a:t>
            </a:fld>
            <a:endParaRPr lang="pt-BR"/>
          </a:p>
        </p:txBody>
      </p:sp>
      <p:sp>
        <p:nvSpPr>
          <p:cNvPr id="8" name="Espaço Reservado para Rodapé 7">
            <a:extLst>
              <a:ext uri="{FF2B5EF4-FFF2-40B4-BE49-F238E27FC236}">
                <a16:creationId xmlns:a16="http://schemas.microsoft.com/office/drawing/2014/main" id="{A5B33A2E-DA1F-43BC-A7DF-531542109AD5}"/>
              </a:ext>
            </a:extLst>
          </p:cNvPr>
          <p:cNvSpPr>
            <a:spLocks noGrp="1"/>
          </p:cNvSpPr>
          <p:nvPr>
            <p:ph type="ftr" sz="quarter" idx="11"/>
          </p:nvPr>
        </p:nvSpPr>
        <p:spPr/>
        <p:txBody>
          <a:bodyPr/>
          <a:lstStyle/>
          <a:p>
            <a:endParaRPr lang="pt-BR"/>
          </a:p>
        </p:txBody>
      </p:sp>
      <p:sp>
        <p:nvSpPr>
          <p:cNvPr id="9" name="Espaço Reservado para Número de Slide 8">
            <a:extLst>
              <a:ext uri="{FF2B5EF4-FFF2-40B4-BE49-F238E27FC236}">
                <a16:creationId xmlns:a16="http://schemas.microsoft.com/office/drawing/2014/main" id="{47BAA3C2-FBDC-4938-AA78-D8109B87C2E6}"/>
              </a:ext>
            </a:extLst>
          </p:cNvPr>
          <p:cNvSpPr>
            <a:spLocks noGrp="1"/>
          </p:cNvSpPr>
          <p:nvPr>
            <p:ph type="sldNum" sz="quarter" idx="12"/>
          </p:nvPr>
        </p:nvSpPr>
        <p:spPr/>
        <p:txBody>
          <a:bodyPr/>
          <a:lstStyle/>
          <a:p>
            <a:fld id="{F296A7DC-382D-49D4-8FB9-62206FFD6909}" type="slidenum">
              <a:rPr lang="pt-BR" smtClean="0"/>
              <a:t>‹nº›</a:t>
            </a:fld>
            <a:endParaRPr lang="pt-BR"/>
          </a:p>
        </p:txBody>
      </p:sp>
    </p:spTree>
    <p:extLst>
      <p:ext uri="{BB962C8B-B14F-4D97-AF65-F5344CB8AC3E}">
        <p14:creationId xmlns:p14="http://schemas.microsoft.com/office/powerpoint/2010/main" val="30841582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28C8243-8A9A-4BC0-BEFE-DE2C01BBCA73}"/>
              </a:ext>
            </a:extLst>
          </p:cNvPr>
          <p:cNvSpPr>
            <a:spLocks noGrp="1"/>
          </p:cNvSpPr>
          <p:nvPr>
            <p:ph type="title"/>
          </p:nvPr>
        </p:nvSpPr>
        <p:spPr/>
        <p:txBody>
          <a:bodyPr/>
          <a:lstStyle/>
          <a:p>
            <a:r>
              <a:rPr lang="pt-BR"/>
              <a:t>Clique para editar o título Mestre</a:t>
            </a:r>
          </a:p>
        </p:txBody>
      </p:sp>
      <p:sp>
        <p:nvSpPr>
          <p:cNvPr id="3" name="Espaço Reservado para Data 2">
            <a:extLst>
              <a:ext uri="{FF2B5EF4-FFF2-40B4-BE49-F238E27FC236}">
                <a16:creationId xmlns:a16="http://schemas.microsoft.com/office/drawing/2014/main" id="{B1F9BAA6-8954-4977-B1B8-B498519A8C06}"/>
              </a:ext>
            </a:extLst>
          </p:cNvPr>
          <p:cNvSpPr>
            <a:spLocks noGrp="1"/>
          </p:cNvSpPr>
          <p:nvPr>
            <p:ph type="dt" sz="half" idx="10"/>
          </p:nvPr>
        </p:nvSpPr>
        <p:spPr/>
        <p:txBody>
          <a:bodyPr/>
          <a:lstStyle/>
          <a:p>
            <a:fld id="{D7544F07-D125-4C72-B4FE-F1F63525C821}" type="datetimeFigureOut">
              <a:rPr lang="pt-BR" smtClean="0"/>
              <a:t>13/03/2023</a:t>
            </a:fld>
            <a:endParaRPr lang="pt-BR"/>
          </a:p>
        </p:txBody>
      </p:sp>
      <p:sp>
        <p:nvSpPr>
          <p:cNvPr id="4" name="Espaço Reservado para Rodapé 3">
            <a:extLst>
              <a:ext uri="{FF2B5EF4-FFF2-40B4-BE49-F238E27FC236}">
                <a16:creationId xmlns:a16="http://schemas.microsoft.com/office/drawing/2014/main" id="{4CDADD54-3325-4F5B-BCFF-81194974272C}"/>
              </a:ext>
            </a:extLst>
          </p:cNvPr>
          <p:cNvSpPr>
            <a:spLocks noGrp="1"/>
          </p:cNvSpPr>
          <p:nvPr>
            <p:ph type="ftr" sz="quarter" idx="11"/>
          </p:nvPr>
        </p:nvSpPr>
        <p:spPr/>
        <p:txBody>
          <a:bodyPr/>
          <a:lstStyle/>
          <a:p>
            <a:endParaRPr lang="pt-BR"/>
          </a:p>
        </p:txBody>
      </p:sp>
      <p:sp>
        <p:nvSpPr>
          <p:cNvPr id="5" name="Espaço Reservado para Número de Slide 4">
            <a:extLst>
              <a:ext uri="{FF2B5EF4-FFF2-40B4-BE49-F238E27FC236}">
                <a16:creationId xmlns:a16="http://schemas.microsoft.com/office/drawing/2014/main" id="{E20BBE74-A947-403A-AB73-3EFF434D9167}"/>
              </a:ext>
            </a:extLst>
          </p:cNvPr>
          <p:cNvSpPr>
            <a:spLocks noGrp="1"/>
          </p:cNvSpPr>
          <p:nvPr>
            <p:ph type="sldNum" sz="quarter" idx="12"/>
          </p:nvPr>
        </p:nvSpPr>
        <p:spPr/>
        <p:txBody>
          <a:bodyPr/>
          <a:lstStyle/>
          <a:p>
            <a:fld id="{F296A7DC-382D-49D4-8FB9-62206FFD6909}" type="slidenum">
              <a:rPr lang="pt-BR" smtClean="0"/>
              <a:t>‹nº›</a:t>
            </a:fld>
            <a:endParaRPr lang="pt-BR"/>
          </a:p>
        </p:txBody>
      </p:sp>
    </p:spTree>
    <p:extLst>
      <p:ext uri="{BB962C8B-B14F-4D97-AF65-F5344CB8AC3E}">
        <p14:creationId xmlns:p14="http://schemas.microsoft.com/office/powerpoint/2010/main" val="16233773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a:extLst>
              <a:ext uri="{FF2B5EF4-FFF2-40B4-BE49-F238E27FC236}">
                <a16:creationId xmlns:a16="http://schemas.microsoft.com/office/drawing/2014/main" id="{8A0F1AB3-293C-44F1-9C38-C6B031A8A6B5}"/>
              </a:ext>
            </a:extLst>
          </p:cNvPr>
          <p:cNvSpPr>
            <a:spLocks noGrp="1"/>
          </p:cNvSpPr>
          <p:nvPr>
            <p:ph type="dt" sz="half" idx="10"/>
          </p:nvPr>
        </p:nvSpPr>
        <p:spPr/>
        <p:txBody>
          <a:bodyPr/>
          <a:lstStyle/>
          <a:p>
            <a:fld id="{D7544F07-D125-4C72-B4FE-F1F63525C821}" type="datetimeFigureOut">
              <a:rPr lang="pt-BR" smtClean="0"/>
              <a:t>13/03/2023</a:t>
            </a:fld>
            <a:endParaRPr lang="pt-BR"/>
          </a:p>
        </p:txBody>
      </p:sp>
      <p:sp>
        <p:nvSpPr>
          <p:cNvPr id="3" name="Espaço Reservado para Rodapé 2">
            <a:extLst>
              <a:ext uri="{FF2B5EF4-FFF2-40B4-BE49-F238E27FC236}">
                <a16:creationId xmlns:a16="http://schemas.microsoft.com/office/drawing/2014/main" id="{8A4C4BF8-D4D7-45DE-A4E0-7946BB683FF4}"/>
              </a:ext>
            </a:extLst>
          </p:cNvPr>
          <p:cNvSpPr>
            <a:spLocks noGrp="1"/>
          </p:cNvSpPr>
          <p:nvPr>
            <p:ph type="ftr" sz="quarter" idx="11"/>
          </p:nvPr>
        </p:nvSpPr>
        <p:spPr/>
        <p:txBody>
          <a:bodyPr/>
          <a:lstStyle/>
          <a:p>
            <a:endParaRPr lang="pt-BR"/>
          </a:p>
        </p:txBody>
      </p:sp>
      <p:sp>
        <p:nvSpPr>
          <p:cNvPr id="4" name="Espaço Reservado para Número de Slide 3">
            <a:extLst>
              <a:ext uri="{FF2B5EF4-FFF2-40B4-BE49-F238E27FC236}">
                <a16:creationId xmlns:a16="http://schemas.microsoft.com/office/drawing/2014/main" id="{38A5E88F-79F1-46B8-93E0-CAC574D853EC}"/>
              </a:ext>
            </a:extLst>
          </p:cNvPr>
          <p:cNvSpPr>
            <a:spLocks noGrp="1"/>
          </p:cNvSpPr>
          <p:nvPr>
            <p:ph type="sldNum" sz="quarter" idx="12"/>
          </p:nvPr>
        </p:nvSpPr>
        <p:spPr/>
        <p:txBody>
          <a:bodyPr/>
          <a:lstStyle/>
          <a:p>
            <a:fld id="{F296A7DC-382D-49D4-8FB9-62206FFD6909}" type="slidenum">
              <a:rPr lang="pt-BR" smtClean="0"/>
              <a:t>‹nº›</a:t>
            </a:fld>
            <a:endParaRPr lang="pt-BR"/>
          </a:p>
        </p:txBody>
      </p:sp>
    </p:spTree>
    <p:extLst>
      <p:ext uri="{BB962C8B-B14F-4D97-AF65-F5344CB8AC3E}">
        <p14:creationId xmlns:p14="http://schemas.microsoft.com/office/powerpoint/2010/main" val="21712685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ED5F8DD-3179-43A9-8DAC-CD0BD3DF69D6}"/>
              </a:ext>
            </a:extLst>
          </p:cNvPr>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Conteúdo 2">
            <a:extLst>
              <a:ext uri="{FF2B5EF4-FFF2-40B4-BE49-F238E27FC236}">
                <a16:creationId xmlns:a16="http://schemas.microsoft.com/office/drawing/2014/main" id="{72089E63-8CF9-483E-9A6E-94F40DF7CEA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a:extLst>
              <a:ext uri="{FF2B5EF4-FFF2-40B4-BE49-F238E27FC236}">
                <a16:creationId xmlns:a16="http://schemas.microsoft.com/office/drawing/2014/main" id="{73E33B5E-A9D0-43BC-9574-84620306F37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id="{C6CB0221-2502-4D33-BE63-B220734061B1}"/>
              </a:ext>
            </a:extLst>
          </p:cNvPr>
          <p:cNvSpPr>
            <a:spLocks noGrp="1"/>
          </p:cNvSpPr>
          <p:nvPr>
            <p:ph type="dt" sz="half" idx="10"/>
          </p:nvPr>
        </p:nvSpPr>
        <p:spPr/>
        <p:txBody>
          <a:bodyPr/>
          <a:lstStyle/>
          <a:p>
            <a:fld id="{D7544F07-D125-4C72-B4FE-F1F63525C821}" type="datetimeFigureOut">
              <a:rPr lang="pt-BR" smtClean="0"/>
              <a:t>13/03/2023</a:t>
            </a:fld>
            <a:endParaRPr lang="pt-BR"/>
          </a:p>
        </p:txBody>
      </p:sp>
      <p:sp>
        <p:nvSpPr>
          <p:cNvPr id="6" name="Espaço Reservado para Rodapé 5">
            <a:extLst>
              <a:ext uri="{FF2B5EF4-FFF2-40B4-BE49-F238E27FC236}">
                <a16:creationId xmlns:a16="http://schemas.microsoft.com/office/drawing/2014/main" id="{FBB95474-7EA1-4EA6-8FF6-3D650FA385D8}"/>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D05A42F7-ED8F-4F02-AFF0-963B44A38770}"/>
              </a:ext>
            </a:extLst>
          </p:cNvPr>
          <p:cNvSpPr>
            <a:spLocks noGrp="1"/>
          </p:cNvSpPr>
          <p:nvPr>
            <p:ph type="sldNum" sz="quarter" idx="12"/>
          </p:nvPr>
        </p:nvSpPr>
        <p:spPr/>
        <p:txBody>
          <a:bodyPr/>
          <a:lstStyle/>
          <a:p>
            <a:fld id="{F296A7DC-382D-49D4-8FB9-62206FFD6909}" type="slidenum">
              <a:rPr lang="pt-BR" smtClean="0"/>
              <a:t>‹nº›</a:t>
            </a:fld>
            <a:endParaRPr lang="pt-BR"/>
          </a:p>
        </p:txBody>
      </p:sp>
    </p:spTree>
    <p:extLst>
      <p:ext uri="{BB962C8B-B14F-4D97-AF65-F5344CB8AC3E}">
        <p14:creationId xmlns:p14="http://schemas.microsoft.com/office/powerpoint/2010/main" val="33226310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AAF5C5C-8900-436F-95FC-F64419EB9490}"/>
              </a:ext>
            </a:extLst>
          </p:cNvPr>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Imagem 2">
            <a:extLst>
              <a:ext uri="{FF2B5EF4-FFF2-40B4-BE49-F238E27FC236}">
                <a16:creationId xmlns:a16="http://schemas.microsoft.com/office/drawing/2014/main" id="{8F116986-BD39-4CDB-B631-80C7FDA8595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a:extLst>
              <a:ext uri="{FF2B5EF4-FFF2-40B4-BE49-F238E27FC236}">
                <a16:creationId xmlns:a16="http://schemas.microsoft.com/office/drawing/2014/main" id="{26D5F509-4E54-4CD1-8B3D-EBE029B4D0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id="{D51ACFA5-6AFB-4BD6-AB15-0F7F72B729EA}"/>
              </a:ext>
            </a:extLst>
          </p:cNvPr>
          <p:cNvSpPr>
            <a:spLocks noGrp="1"/>
          </p:cNvSpPr>
          <p:nvPr>
            <p:ph type="dt" sz="half" idx="10"/>
          </p:nvPr>
        </p:nvSpPr>
        <p:spPr/>
        <p:txBody>
          <a:bodyPr/>
          <a:lstStyle/>
          <a:p>
            <a:fld id="{D7544F07-D125-4C72-B4FE-F1F63525C821}" type="datetimeFigureOut">
              <a:rPr lang="pt-BR" smtClean="0"/>
              <a:t>13/03/2023</a:t>
            </a:fld>
            <a:endParaRPr lang="pt-BR"/>
          </a:p>
        </p:txBody>
      </p:sp>
      <p:sp>
        <p:nvSpPr>
          <p:cNvPr id="6" name="Espaço Reservado para Rodapé 5">
            <a:extLst>
              <a:ext uri="{FF2B5EF4-FFF2-40B4-BE49-F238E27FC236}">
                <a16:creationId xmlns:a16="http://schemas.microsoft.com/office/drawing/2014/main" id="{4D0E9A27-024F-4014-8846-A4D1529C1B23}"/>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B933682D-C278-4A45-9E56-1B5B97EDEC22}"/>
              </a:ext>
            </a:extLst>
          </p:cNvPr>
          <p:cNvSpPr>
            <a:spLocks noGrp="1"/>
          </p:cNvSpPr>
          <p:nvPr>
            <p:ph type="sldNum" sz="quarter" idx="12"/>
          </p:nvPr>
        </p:nvSpPr>
        <p:spPr/>
        <p:txBody>
          <a:bodyPr/>
          <a:lstStyle/>
          <a:p>
            <a:fld id="{F296A7DC-382D-49D4-8FB9-62206FFD6909}" type="slidenum">
              <a:rPr lang="pt-BR" smtClean="0"/>
              <a:t>‹nº›</a:t>
            </a:fld>
            <a:endParaRPr lang="pt-BR"/>
          </a:p>
        </p:txBody>
      </p:sp>
    </p:spTree>
    <p:extLst>
      <p:ext uri="{BB962C8B-B14F-4D97-AF65-F5344CB8AC3E}">
        <p14:creationId xmlns:p14="http://schemas.microsoft.com/office/powerpoint/2010/main" val="31269302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a:extLst>
              <a:ext uri="{FF2B5EF4-FFF2-40B4-BE49-F238E27FC236}">
                <a16:creationId xmlns:a16="http://schemas.microsoft.com/office/drawing/2014/main" id="{207CBC36-F168-4650-99C7-29F9764DACD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t-BR"/>
              <a:t>Clique para editar o título Mestre</a:t>
            </a:r>
          </a:p>
        </p:txBody>
      </p:sp>
      <p:sp>
        <p:nvSpPr>
          <p:cNvPr id="3" name="Espaço Reservado para Texto 2">
            <a:extLst>
              <a:ext uri="{FF2B5EF4-FFF2-40B4-BE49-F238E27FC236}">
                <a16:creationId xmlns:a16="http://schemas.microsoft.com/office/drawing/2014/main" id="{72A4BD8E-2F99-4F72-ADEF-223559223C1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69BBDA81-5795-4A45-861C-1900CAD87B8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544F07-D125-4C72-B4FE-F1F63525C821}" type="datetimeFigureOut">
              <a:rPr lang="pt-BR" smtClean="0"/>
              <a:t>13/03/2023</a:t>
            </a:fld>
            <a:endParaRPr lang="pt-BR"/>
          </a:p>
        </p:txBody>
      </p:sp>
      <p:sp>
        <p:nvSpPr>
          <p:cNvPr id="5" name="Espaço Reservado para Rodapé 4">
            <a:extLst>
              <a:ext uri="{FF2B5EF4-FFF2-40B4-BE49-F238E27FC236}">
                <a16:creationId xmlns:a16="http://schemas.microsoft.com/office/drawing/2014/main" id="{ED01B38A-4791-49DE-88D7-A4274CFD3C3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a:extLst>
              <a:ext uri="{FF2B5EF4-FFF2-40B4-BE49-F238E27FC236}">
                <a16:creationId xmlns:a16="http://schemas.microsoft.com/office/drawing/2014/main" id="{0D246A06-B999-4085-ADCE-DE6ED602C4A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96A7DC-382D-49D4-8FB9-62206FFD6909}" type="slidenum">
              <a:rPr lang="pt-BR" smtClean="0"/>
              <a:t>‹nº›</a:t>
            </a:fld>
            <a:endParaRPr lang="pt-BR"/>
          </a:p>
        </p:txBody>
      </p:sp>
    </p:spTree>
    <p:extLst>
      <p:ext uri="{BB962C8B-B14F-4D97-AF65-F5344CB8AC3E}">
        <p14:creationId xmlns:p14="http://schemas.microsoft.com/office/powerpoint/2010/main" val="37040109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1.png"/><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7.xml"/><Relationship Id="rId5" Type="http://schemas.openxmlformats.org/officeDocument/2006/relationships/image" Target="../media/image1.png"/><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ixaDeTexto 4">
            <a:extLst>
              <a:ext uri="{FF2B5EF4-FFF2-40B4-BE49-F238E27FC236}">
                <a16:creationId xmlns:a16="http://schemas.microsoft.com/office/drawing/2014/main" id="{631B1950-90D1-5FC7-2259-C0FA9FA9F91A}"/>
              </a:ext>
            </a:extLst>
          </p:cNvPr>
          <p:cNvSpPr txBox="1"/>
          <p:nvPr/>
        </p:nvSpPr>
        <p:spPr>
          <a:xfrm>
            <a:off x="589085" y="1229078"/>
            <a:ext cx="11333284" cy="4952125"/>
          </a:xfrm>
          <a:prstGeom prst="rect">
            <a:avLst/>
          </a:prstGeom>
          <a:noFill/>
        </p:spPr>
        <p:txBody>
          <a:bodyPr wrap="square">
            <a:spAutoFit/>
          </a:bodyPr>
          <a:lstStyle/>
          <a:p>
            <a:pPr algn="ctr">
              <a:spcAft>
                <a:spcPts val="600"/>
              </a:spcAft>
            </a:pPr>
            <a:r>
              <a:rPr lang="pt-BR" sz="4000" b="1" i="0" dirty="0">
                <a:effectLst/>
              </a:rPr>
              <a:t>REFORMA DA PREVIDÊNCIA MUNICIPAL </a:t>
            </a:r>
          </a:p>
          <a:p>
            <a:pPr algn="ctr">
              <a:spcAft>
                <a:spcPts val="600"/>
              </a:spcAft>
            </a:pPr>
            <a:endParaRPr lang="pt-BR" sz="2800" i="0" dirty="0">
              <a:effectLst/>
            </a:endParaRPr>
          </a:p>
          <a:p>
            <a:pPr algn="ctr">
              <a:spcAft>
                <a:spcPts val="600"/>
              </a:spcAft>
            </a:pPr>
            <a:r>
              <a:rPr lang="pt-BR" sz="2500" i="0" dirty="0">
                <a:effectLst/>
              </a:rPr>
              <a:t>Impactos positivos no custo do RPPS  </a:t>
            </a:r>
          </a:p>
          <a:p>
            <a:pPr algn="ctr">
              <a:spcAft>
                <a:spcPts val="600"/>
              </a:spcAft>
            </a:pPr>
            <a:r>
              <a:rPr lang="pt-BR" sz="2500" dirty="0"/>
              <a:t>P</a:t>
            </a:r>
            <a:r>
              <a:rPr lang="pt-BR" sz="2500" i="0" dirty="0">
                <a:effectLst/>
              </a:rPr>
              <a:t>rovidências legislativas necessárias </a:t>
            </a:r>
          </a:p>
          <a:p>
            <a:pPr algn="ctr">
              <a:spcAft>
                <a:spcPts val="600"/>
              </a:spcAft>
            </a:pPr>
            <a:r>
              <a:rPr lang="pt-BR" sz="2500" dirty="0"/>
              <a:t>RPPS x RGPS vantagens e desvantagens</a:t>
            </a:r>
            <a:r>
              <a:rPr kumimoji="0" lang="pt-BR" sz="2500" i="0" u="none" strike="noStrike" kern="1200" cap="none" spc="0" normalizeH="0" baseline="0" noProof="0" dirty="0">
                <a:ln>
                  <a:noFill/>
                </a:ln>
                <a:effectLst/>
                <a:uLnTx/>
                <a:uFillTx/>
              </a:rPr>
              <a:t>/RS</a:t>
            </a:r>
            <a:endParaRPr kumimoji="0" lang="pt-BR" sz="1500" i="0" u="none" strike="noStrike" kern="1200" cap="none" spc="0" normalizeH="0" baseline="0" noProof="0" dirty="0">
              <a:ln>
                <a:noFill/>
              </a:ln>
              <a:effectLst/>
              <a:uLnTx/>
              <a:uFillTx/>
            </a:endParaRPr>
          </a:p>
          <a:p>
            <a:pPr algn="ctr"/>
            <a:endParaRPr kumimoji="0" lang="pt-BR" sz="1500" i="0" u="none" strike="noStrike" kern="1200" cap="none" spc="0" normalizeH="0" baseline="0" noProof="0" dirty="0">
              <a:ln>
                <a:noFill/>
              </a:ln>
              <a:effectLst/>
              <a:uLnTx/>
              <a:uFillTx/>
            </a:endParaRPr>
          </a:p>
          <a:p>
            <a:pPr algn="ctr"/>
            <a:r>
              <a:rPr kumimoji="0" lang="pt-BR" sz="1500" b="1" i="0" u="none" strike="noStrike" kern="1200" cap="none" spc="0" normalizeH="0" baseline="0" noProof="0" dirty="0">
                <a:ln>
                  <a:noFill/>
                </a:ln>
                <a:solidFill>
                  <a:schemeClr val="bg1"/>
                </a:solidFill>
                <a:effectLst/>
                <a:uLnTx/>
                <a:uFillTx/>
              </a:rPr>
              <a:t>Contatos:</a:t>
            </a:r>
          </a:p>
          <a:p>
            <a:pPr algn="ctr"/>
            <a:r>
              <a:rPr kumimoji="0" lang="pt-BR" sz="1500" i="0" u="none" strike="noStrike" kern="1200" cap="none" spc="0" normalizeH="0" baseline="0" noProof="0" dirty="0">
                <a:ln>
                  <a:noFill/>
                </a:ln>
                <a:solidFill>
                  <a:schemeClr val="bg1"/>
                </a:solidFill>
                <a:effectLst/>
                <a:uLnTx/>
                <a:uFillTx/>
              </a:rPr>
              <a:t>(51) 3027-3</a:t>
            </a:r>
            <a:r>
              <a:rPr lang="pt-BR" sz="1500" dirty="0">
                <a:solidFill>
                  <a:schemeClr val="bg1"/>
                </a:solidFill>
              </a:rPr>
              <a:t>91-2023</a:t>
            </a:r>
            <a:endParaRPr kumimoji="0" lang="pt-BR" sz="1500" i="0" u="none" strike="noStrike" kern="1200" cap="none" spc="0" normalizeH="0" baseline="0" noProof="0" dirty="0">
              <a:ln>
                <a:noFill/>
              </a:ln>
              <a:solidFill>
                <a:schemeClr val="bg1"/>
              </a:solidFill>
              <a:effectLst/>
              <a:uLnTx/>
              <a:uFillTx/>
            </a:endParaRPr>
          </a:p>
          <a:p>
            <a:pPr algn="ctr">
              <a:lnSpc>
                <a:spcPct val="90000"/>
              </a:lnSpc>
              <a:spcAft>
                <a:spcPts val="600"/>
              </a:spcAft>
            </a:pPr>
            <a:r>
              <a:rPr lang="pt-BR" sz="2000" dirty="0"/>
              <a:t>Júlio César Fucilini Pause</a:t>
            </a:r>
          </a:p>
          <a:p>
            <a:pPr algn="ctr">
              <a:lnSpc>
                <a:spcPct val="90000"/>
              </a:lnSpc>
              <a:spcAft>
                <a:spcPts val="600"/>
              </a:spcAft>
            </a:pPr>
            <a:r>
              <a:rPr lang="pt-BR" sz="2000" dirty="0"/>
              <a:t>OAB/RS 47.013</a:t>
            </a:r>
          </a:p>
          <a:p>
            <a:pPr algn="ctr">
              <a:lnSpc>
                <a:spcPct val="90000"/>
              </a:lnSpc>
              <a:spcAft>
                <a:spcPts val="600"/>
              </a:spcAft>
            </a:pPr>
            <a:endParaRPr lang="pt-BR" sz="1200" i="0" dirty="0">
              <a:effectLst/>
            </a:endParaRPr>
          </a:p>
          <a:p>
            <a:pPr algn="ctr">
              <a:lnSpc>
                <a:spcPct val="90000"/>
              </a:lnSpc>
              <a:spcAft>
                <a:spcPts val="600"/>
              </a:spcAft>
            </a:pPr>
            <a:endParaRPr lang="pt-BR" sz="2000" i="0" dirty="0">
              <a:effectLst/>
            </a:endParaRPr>
          </a:p>
          <a:p>
            <a:pPr algn="ctr">
              <a:lnSpc>
                <a:spcPct val="90000"/>
              </a:lnSpc>
              <a:spcAft>
                <a:spcPts val="600"/>
              </a:spcAft>
            </a:pPr>
            <a:r>
              <a:rPr lang="pt-BR" sz="2000" b="1" i="0" dirty="0">
                <a:effectLst/>
              </a:rPr>
              <a:t>Março/2023 – </a:t>
            </a:r>
            <a:r>
              <a:rPr lang="pt-BR" sz="2000" b="1" dirty="0"/>
              <a:t>Alegria/RS </a:t>
            </a:r>
            <a:endParaRPr lang="pt-BR" sz="2000" b="1" i="0" dirty="0">
              <a:effectLst/>
            </a:endParaRPr>
          </a:p>
        </p:txBody>
      </p:sp>
      <p:cxnSp>
        <p:nvCxnSpPr>
          <p:cNvPr id="6" name="Conector reto 5">
            <a:extLst>
              <a:ext uri="{FF2B5EF4-FFF2-40B4-BE49-F238E27FC236}">
                <a16:creationId xmlns:a16="http://schemas.microsoft.com/office/drawing/2014/main" id="{7CE68A7F-CA66-CF27-CE96-94DE133AAEB6}"/>
              </a:ext>
            </a:extLst>
          </p:cNvPr>
          <p:cNvCxnSpPr/>
          <p:nvPr/>
        </p:nvCxnSpPr>
        <p:spPr>
          <a:xfrm>
            <a:off x="589085" y="738127"/>
            <a:ext cx="11333284"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092243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1" name="Conector reto 10">
            <a:extLst>
              <a:ext uri="{FF2B5EF4-FFF2-40B4-BE49-F238E27FC236}">
                <a16:creationId xmlns:a16="http://schemas.microsoft.com/office/drawing/2014/main" id="{B27011B6-D023-4DE3-ABC8-98B374856872}"/>
              </a:ext>
            </a:extLst>
          </p:cNvPr>
          <p:cNvCxnSpPr>
            <a:cxnSpLocks/>
          </p:cNvCxnSpPr>
          <p:nvPr/>
        </p:nvCxnSpPr>
        <p:spPr>
          <a:xfrm>
            <a:off x="339634" y="2575117"/>
            <a:ext cx="11573692" cy="0"/>
          </a:xfrm>
          <a:prstGeom prst="line">
            <a:avLst/>
          </a:prstGeom>
        </p:spPr>
        <p:style>
          <a:lnRef idx="2">
            <a:schemeClr val="accent3"/>
          </a:lnRef>
          <a:fillRef idx="0">
            <a:schemeClr val="accent3"/>
          </a:fillRef>
          <a:effectRef idx="1">
            <a:schemeClr val="accent3"/>
          </a:effectRef>
          <a:fontRef idx="minor">
            <a:schemeClr val="tx1"/>
          </a:fontRef>
        </p:style>
      </p:cxnSp>
      <p:cxnSp>
        <p:nvCxnSpPr>
          <p:cNvPr id="13" name="Conector reto 12">
            <a:extLst>
              <a:ext uri="{FF2B5EF4-FFF2-40B4-BE49-F238E27FC236}">
                <a16:creationId xmlns:a16="http://schemas.microsoft.com/office/drawing/2014/main" id="{9B1354E7-831E-47E2-958A-76D4F22A59F0}"/>
              </a:ext>
            </a:extLst>
          </p:cNvPr>
          <p:cNvCxnSpPr>
            <a:cxnSpLocks/>
          </p:cNvCxnSpPr>
          <p:nvPr/>
        </p:nvCxnSpPr>
        <p:spPr>
          <a:xfrm flipH="1">
            <a:off x="3905792" y="1259699"/>
            <a:ext cx="1" cy="4400140"/>
          </a:xfrm>
          <a:prstGeom prst="line">
            <a:avLst/>
          </a:prstGeom>
        </p:spPr>
        <p:style>
          <a:lnRef idx="1">
            <a:schemeClr val="accent1"/>
          </a:lnRef>
          <a:fillRef idx="0">
            <a:schemeClr val="accent1"/>
          </a:fillRef>
          <a:effectRef idx="0">
            <a:schemeClr val="accent1"/>
          </a:effectRef>
          <a:fontRef idx="minor">
            <a:schemeClr val="tx1"/>
          </a:fontRef>
        </p:style>
      </p:cxnSp>
      <p:sp>
        <p:nvSpPr>
          <p:cNvPr id="16" name="CaixaDeTexto 15">
            <a:extLst>
              <a:ext uri="{FF2B5EF4-FFF2-40B4-BE49-F238E27FC236}">
                <a16:creationId xmlns:a16="http://schemas.microsoft.com/office/drawing/2014/main" id="{DEDAC3FC-E5A8-4EA7-B008-AA7D66D63213}"/>
              </a:ext>
            </a:extLst>
          </p:cNvPr>
          <p:cNvSpPr txBox="1"/>
          <p:nvPr/>
        </p:nvSpPr>
        <p:spPr>
          <a:xfrm>
            <a:off x="241667" y="2696500"/>
            <a:ext cx="3558827" cy="2862322"/>
          </a:xfrm>
          <a:prstGeom prst="rect">
            <a:avLst/>
          </a:prstGeom>
          <a:noFill/>
        </p:spPr>
        <p:txBody>
          <a:bodyPr wrap="square" rtlCol="0">
            <a:spAutoFit/>
          </a:bodyPr>
          <a:lstStyle/>
          <a:p>
            <a:pPr algn="ctr"/>
            <a:r>
              <a:rPr lang="pt-BR" sz="2000" b="1" dirty="0"/>
              <a:t>Exemplos:</a:t>
            </a:r>
          </a:p>
          <a:p>
            <a:pPr algn="ctr"/>
            <a:endParaRPr lang="pt-BR" sz="2000" b="1" dirty="0"/>
          </a:p>
          <a:p>
            <a:pPr algn="ctr"/>
            <a:r>
              <a:rPr lang="pt-BR" sz="2000" b="1" dirty="0">
                <a:solidFill>
                  <a:srgbClr val="00B0F0"/>
                </a:solidFill>
              </a:rPr>
              <a:t>Novas regras de</a:t>
            </a:r>
          </a:p>
          <a:p>
            <a:pPr algn="ctr"/>
            <a:r>
              <a:rPr lang="pt-BR" sz="2000" b="1" dirty="0">
                <a:solidFill>
                  <a:srgbClr val="00B0F0"/>
                </a:solidFill>
              </a:rPr>
              <a:t>Aposentadoria e Pensão</a:t>
            </a:r>
          </a:p>
          <a:p>
            <a:pPr algn="ctr"/>
            <a:endParaRPr lang="pt-BR" sz="2000" dirty="0"/>
          </a:p>
          <a:p>
            <a:pPr algn="ctr"/>
            <a:r>
              <a:rPr lang="pt-BR" sz="2000" dirty="0"/>
              <a:t>Alíquota Progressiva</a:t>
            </a:r>
          </a:p>
          <a:p>
            <a:pPr algn="ctr"/>
            <a:endParaRPr lang="pt-BR" sz="2000" dirty="0"/>
          </a:p>
          <a:p>
            <a:pPr algn="ctr"/>
            <a:r>
              <a:rPr lang="pt-BR" sz="2000" dirty="0"/>
              <a:t>Redução da imunidade dos inativos e pensionistas</a:t>
            </a:r>
          </a:p>
        </p:txBody>
      </p:sp>
      <p:sp>
        <p:nvSpPr>
          <p:cNvPr id="20" name="CaixaDeTexto 19">
            <a:extLst>
              <a:ext uri="{FF2B5EF4-FFF2-40B4-BE49-F238E27FC236}">
                <a16:creationId xmlns:a16="http://schemas.microsoft.com/office/drawing/2014/main" id="{A08F4499-43B9-4E20-B07C-8D1D189AB3FD}"/>
              </a:ext>
            </a:extLst>
          </p:cNvPr>
          <p:cNvSpPr txBox="1"/>
          <p:nvPr/>
        </p:nvSpPr>
        <p:spPr>
          <a:xfrm>
            <a:off x="3905792" y="1363276"/>
            <a:ext cx="3854404" cy="923330"/>
          </a:xfrm>
          <a:prstGeom prst="rect">
            <a:avLst/>
          </a:prstGeom>
          <a:noFill/>
        </p:spPr>
        <p:txBody>
          <a:bodyPr wrap="square" rtlCol="0">
            <a:spAutoFit/>
          </a:bodyPr>
          <a:lstStyle/>
          <a:p>
            <a:pPr algn="ctr"/>
            <a:r>
              <a:rPr lang="pt-BR" dirty="0"/>
              <a:t>DISPOSIÇÕES DE APLICAÇÃO </a:t>
            </a:r>
            <a:r>
              <a:rPr lang="pt-BR" b="1" u="sng" dirty="0">
                <a:solidFill>
                  <a:srgbClr val="FFC000"/>
                </a:solidFill>
              </a:rPr>
              <a:t>OBRIGATÓRIA</a:t>
            </a:r>
            <a:r>
              <a:rPr lang="pt-BR" dirty="0"/>
              <a:t> </a:t>
            </a:r>
            <a:r>
              <a:rPr lang="pt-BR" b="1" dirty="0"/>
              <a:t>QUE EXIGEM </a:t>
            </a:r>
            <a:r>
              <a:rPr lang="pt-BR" dirty="0"/>
              <a:t>INTEGRAÇÃO LEGISLATIVA</a:t>
            </a:r>
          </a:p>
        </p:txBody>
      </p:sp>
      <p:cxnSp>
        <p:nvCxnSpPr>
          <p:cNvPr id="10" name="Conector reto 9">
            <a:extLst>
              <a:ext uri="{FF2B5EF4-FFF2-40B4-BE49-F238E27FC236}">
                <a16:creationId xmlns:a16="http://schemas.microsoft.com/office/drawing/2014/main" id="{23D21EAE-6E04-478F-99FD-3FD1D5F1C0A1}"/>
              </a:ext>
            </a:extLst>
          </p:cNvPr>
          <p:cNvCxnSpPr>
            <a:cxnSpLocks/>
          </p:cNvCxnSpPr>
          <p:nvPr/>
        </p:nvCxnSpPr>
        <p:spPr>
          <a:xfrm>
            <a:off x="7963988" y="1259699"/>
            <a:ext cx="0" cy="4400140"/>
          </a:xfrm>
          <a:prstGeom prst="line">
            <a:avLst/>
          </a:prstGeom>
        </p:spPr>
        <p:style>
          <a:lnRef idx="1">
            <a:schemeClr val="accent1"/>
          </a:lnRef>
          <a:fillRef idx="0">
            <a:schemeClr val="accent1"/>
          </a:fillRef>
          <a:effectRef idx="0">
            <a:schemeClr val="accent1"/>
          </a:effectRef>
          <a:fontRef idx="minor">
            <a:schemeClr val="tx1"/>
          </a:fontRef>
        </p:style>
      </p:cxnSp>
      <p:sp>
        <p:nvSpPr>
          <p:cNvPr id="12" name="CaixaDeTexto 11">
            <a:extLst>
              <a:ext uri="{FF2B5EF4-FFF2-40B4-BE49-F238E27FC236}">
                <a16:creationId xmlns:a16="http://schemas.microsoft.com/office/drawing/2014/main" id="{F4E490C6-CBF0-4E13-908C-642FCA0A2D70}"/>
              </a:ext>
            </a:extLst>
          </p:cNvPr>
          <p:cNvSpPr txBox="1"/>
          <p:nvPr/>
        </p:nvSpPr>
        <p:spPr>
          <a:xfrm>
            <a:off x="7963988" y="1363276"/>
            <a:ext cx="3854404" cy="1200329"/>
          </a:xfrm>
          <a:prstGeom prst="rect">
            <a:avLst/>
          </a:prstGeom>
          <a:noFill/>
        </p:spPr>
        <p:txBody>
          <a:bodyPr wrap="square" rtlCol="0">
            <a:spAutoFit/>
          </a:bodyPr>
          <a:lstStyle/>
          <a:p>
            <a:pPr algn="ctr"/>
            <a:r>
              <a:rPr lang="pt-BR" dirty="0"/>
              <a:t>DISPOSIÇÕES DE APLICAÇÃO </a:t>
            </a:r>
            <a:r>
              <a:rPr lang="pt-BR" b="1" u="sng" dirty="0">
                <a:solidFill>
                  <a:srgbClr val="FFC000"/>
                </a:solidFill>
              </a:rPr>
              <a:t>OBRIGATÓRIA</a:t>
            </a:r>
            <a:r>
              <a:rPr lang="pt-BR" dirty="0"/>
              <a:t> </a:t>
            </a:r>
            <a:r>
              <a:rPr lang="pt-BR" b="1" dirty="0"/>
              <a:t>QUE NÃO EXIGEM </a:t>
            </a:r>
            <a:r>
              <a:rPr lang="pt-BR" dirty="0"/>
              <a:t>INTEGRAÇÃO LEGISLATIVA</a:t>
            </a:r>
          </a:p>
        </p:txBody>
      </p:sp>
      <p:sp>
        <p:nvSpPr>
          <p:cNvPr id="14" name="CaixaDeTexto 13">
            <a:extLst>
              <a:ext uri="{FF2B5EF4-FFF2-40B4-BE49-F238E27FC236}">
                <a16:creationId xmlns:a16="http://schemas.microsoft.com/office/drawing/2014/main" id="{73BBD618-E3E7-43CC-81C1-D55A365697A1}"/>
              </a:ext>
            </a:extLst>
          </p:cNvPr>
          <p:cNvSpPr txBox="1"/>
          <p:nvPr/>
        </p:nvSpPr>
        <p:spPr>
          <a:xfrm>
            <a:off x="111314" y="1363276"/>
            <a:ext cx="3854404" cy="923330"/>
          </a:xfrm>
          <a:prstGeom prst="rect">
            <a:avLst/>
          </a:prstGeom>
          <a:noFill/>
        </p:spPr>
        <p:txBody>
          <a:bodyPr wrap="square" rtlCol="0">
            <a:spAutoFit/>
          </a:bodyPr>
          <a:lstStyle/>
          <a:p>
            <a:pPr algn="ctr"/>
            <a:r>
              <a:rPr lang="pt-BR" dirty="0"/>
              <a:t>DISPOSIÇÕES DE APLICAÇÃO </a:t>
            </a:r>
            <a:r>
              <a:rPr lang="pt-BR" b="1" u="sng" dirty="0">
                <a:solidFill>
                  <a:srgbClr val="FFC000"/>
                </a:solidFill>
              </a:rPr>
              <a:t>FACULTATIVA</a:t>
            </a:r>
            <a:r>
              <a:rPr lang="pt-BR" dirty="0"/>
              <a:t> </a:t>
            </a:r>
            <a:r>
              <a:rPr lang="pt-BR" b="1" dirty="0"/>
              <a:t>QUE EXIGEM </a:t>
            </a:r>
            <a:r>
              <a:rPr lang="pt-BR" dirty="0"/>
              <a:t>INTEGRAÇÃO LEGISLATIVA</a:t>
            </a:r>
          </a:p>
        </p:txBody>
      </p:sp>
      <p:sp>
        <p:nvSpPr>
          <p:cNvPr id="15" name="CaixaDeTexto 14">
            <a:extLst>
              <a:ext uri="{FF2B5EF4-FFF2-40B4-BE49-F238E27FC236}">
                <a16:creationId xmlns:a16="http://schemas.microsoft.com/office/drawing/2014/main" id="{100252ED-BE64-432A-BD15-B3535ADE334A}"/>
              </a:ext>
            </a:extLst>
          </p:cNvPr>
          <p:cNvSpPr txBox="1"/>
          <p:nvPr/>
        </p:nvSpPr>
        <p:spPr>
          <a:xfrm>
            <a:off x="4067614" y="2835448"/>
            <a:ext cx="3550768" cy="3477875"/>
          </a:xfrm>
          <a:prstGeom prst="rect">
            <a:avLst/>
          </a:prstGeom>
          <a:noFill/>
        </p:spPr>
        <p:txBody>
          <a:bodyPr wrap="square" rtlCol="0">
            <a:spAutoFit/>
          </a:bodyPr>
          <a:lstStyle/>
          <a:p>
            <a:pPr algn="ctr"/>
            <a:r>
              <a:rPr lang="pt-BR" sz="2000" b="1" dirty="0"/>
              <a:t>Exemplos:</a:t>
            </a:r>
          </a:p>
          <a:p>
            <a:pPr algn="ctr"/>
            <a:endParaRPr lang="pt-BR" sz="2000" b="1" dirty="0"/>
          </a:p>
          <a:p>
            <a:pPr algn="ctr"/>
            <a:endParaRPr lang="pt-BR" sz="2000" dirty="0"/>
          </a:p>
          <a:p>
            <a:pPr algn="ctr"/>
            <a:r>
              <a:rPr lang="pt-BR" sz="2000" dirty="0"/>
              <a:t>Alíquota no mínimo igual a dos servidores da União</a:t>
            </a:r>
          </a:p>
          <a:p>
            <a:pPr algn="ctr"/>
            <a:endParaRPr lang="pt-BR" sz="2000" dirty="0"/>
          </a:p>
          <a:p>
            <a:pPr algn="ctr"/>
            <a:r>
              <a:rPr lang="pt-BR" sz="2000" dirty="0"/>
              <a:t>Instituição da previdência complementar</a:t>
            </a:r>
          </a:p>
          <a:p>
            <a:pPr algn="ctr"/>
            <a:endParaRPr lang="pt-BR" sz="2000" dirty="0"/>
          </a:p>
          <a:p>
            <a:pPr algn="ctr"/>
            <a:endParaRPr lang="pt-BR" sz="2000" dirty="0"/>
          </a:p>
          <a:p>
            <a:pPr algn="ctr"/>
            <a:endParaRPr lang="pt-BR" sz="2000" dirty="0"/>
          </a:p>
        </p:txBody>
      </p:sp>
      <p:sp>
        <p:nvSpPr>
          <p:cNvPr id="19" name="CaixaDeTexto 18">
            <a:extLst>
              <a:ext uri="{FF2B5EF4-FFF2-40B4-BE49-F238E27FC236}">
                <a16:creationId xmlns:a16="http://schemas.microsoft.com/office/drawing/2014/main" id="{BEE81EE9-73A0-4295-B754-273D33E08ECF}"/>
              </a:ext>
            </a:extLst>
          </p:cNvPr>
          <p:cNvSpPr txBox="1"/>
          <p:nvPr/>
        </p:nvSpPr>
        <p:spPr>
          <a:xfrm>
            <a:off x="8272588" y="2919536"/>
            <a:ext cx="3640738" cy="3170099"/>
          </a:xfrm>
          <a:prstGeom prst="rect">
            <a:avLst/>
          </a:prstGeom>
          <a:noFill/>
        </p:spPr>
        <p:txBody>
          <a:bodyPr wrap="square" rtlCol="0">
            <a:spAutoFit/>
          </a:bodyPr>
          <a:lstStyle/>
          <a:p>
            <a:pPr algn="ctr"/>
            <a:r>
              <a:rPr lang="pt-BR" sz="2000" b="1" dirty="0"/>
              <a:t>Exemplos:</a:t>
            </a:r>
          </a:p>
          <a:p>
            <a:pPr algn="ctr"/>
            <a:endParaRPr lang="pt-BR" sz="2000" b="1" dirty="0"/>
          </a:p>
          <a:p>
            <a:pPr algn="ctr"/>
            <a:endParaRPr lang="pt-BR" sz="2000" dirty="0"/>
          </a:p>
          <a:p>
            <a:pPr algn="ctr"/>
            <a:r>
              <a:rPr lang="pt-BR" sz="2000" dirty="0"/>
              <a:t>Vedação à complementação de proventos</a:t>
            </a:r>
          </a:p>
          <a:p>
            <a:pPr algn="ctr"/>
            <a:endParaRPr lang="pt-BR" sz="2000" dirty="0"/>
          </a:p>
          <a:p>
            <a:pPr algn="ctr"/>
            <a:r>
              <a:rPr lang="pt-BR" sz="2000" dirty="0"/>
              <a:t>Vedação à incorporação de vantagens</a:t>
            </a:r>
          </a:p>
          <a:p>
            <a:pPr algn="ctr"/>
            <a:endParaRPr lang="pt-BR" sz="2000" dirty="0"/>
          </a:p>
          <a:p>
            <a:pPr algn="ctr"/>
            <a:endParaRPr lang="pt-BR" sz="2000" dirty="0"/>
          </a:p>
        </p:txBody>
      </p:sp>
      <p:sp>
        <p:nvSpPr>
          <p:cNvPr id="22" name="CaixaDeTexto 21">
            <a:extLst>
              <a:ext uri="{FF2B5EF4-FFF2-40B4-BE49-F238E27FC236}">
                <a16:creationId xmlns:a16="http://schemas.microsoft.com/office/drawing/2014/main" id="{B79EC3B2-7F95-47F8-AD5C-E3E1FB4099AE}"/>
              </a:ext>
            </a:extLst>
          </p:cNvPr>
          <p:cNvSpPr txBox="1"/>
          <p:nvPr/>
        </p:nvSpPr>
        <p:spPr>
          <a:xfrm>
            <a:off x="0" y="0"/>
            <a:ext cx="12191999" cy="400110"/>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algn="ctr"/>
            <a:r>
              <a:rPr lang="pt-BR" sz="2000" b="1" dirty="0"/>
              <a:t>MEDIDAS LEGAIS ADMINISTRATIVAS COM IMPACTO NO PASSIVO ATUARIAL DOS RPPS</a:t>
            </a:r>
          </a:p>
        </p:txBody>
      </p:sp>
      <p:pic>
        <p:nvPicPr>
          <p:cNvPr id="2" name="Picture 4">
            <a:extLst>
              <a:ext uri="{FF2B5EF4-FFF2-40B4-BE49-F238E27FC236}">
                <a16:creationId xmlns:a16="http://schemas.microsoft.com/office/drawing/2014/main" id="{035BD394-1FAC-ED45-0616-6DD1DE4DE470}"/>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0348545" y="6297881"/>
            <a:ext cx="1776416" cy="4939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56095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aixaDeTexto 5">
            <a:extLst>
              <a:ext uri="{FF2B5EF4-FFF2-40B4-BE49-F238E27FC236}">
                <a16:creationId xmlns:a16="http://schemas.microsoft.com/office/drawing/2014/main" id="{08EE361E-059A-46E2-9175-4E441BD039DB}"/>
              </a:ext>
            </a:extLst>
          </p:cNvPr>
          <p:cNvSpPr txBox="1"/>
          <p:nvPr/>
        </p:nvSpPr>
        <p:spPr>
          <a:xfrm>
            <a:off x="0" y="0"/>
            <a:ext cx="12191999" cy="400110"/>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algn="ctr"/>
            <a:r>
              <a:rPr lang="pt-BR" sz="2000" b="1" dirty="0"/>
              <a:t>MEDIDAS LEGAIS ADMINISTRATIVAS COM IMPACTO NO PASSIVO ATUARIAL DOS RPPS</a:t>
            </a:r>
          </a:p>
        </p:txBody>
      </p:sp>
      <p:sp>
        <p:nvSpPr>
          <p:cNvPr id="7" name="Retângulo 6">
            <a:extLst>
              <a:ext uri="{FF2B5EF4-FFF2-40B4-BE49-F238E27FC236}">
                <a16:creationId xmlns:a16="http://schemas.microsoft.com/office/drawing/2014/main" id="{3DAAB5CD-5ADC-C5AE-4E62-FB1646968C6F}"/>
              </a:ext>
            </a:extLst>
          </p:cNvPr>
          <p:cNvSpPr/>
          <p:nvPr/>
        </p:nvSpPr>
        <p:spPr>
          <a:xfrm>
            <a:off x="1113487" y="1448220"/>
            <a:ext cx="9801148" cy="914400"/>
          </a:xfrm>
          <a:prstGeom prst="rect">
            <a:avLst/>
          </a:prstGeom>
          <a:solidFill>
            <a:schemeClr val="bg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rPr>
              <a:t>QUAL O IMPACTO DA ALTERAÇÃO DAS REGRAS DE APOSENTADORIA NO</a:t>
            </a:r>
          </a:p>
          <a:p>
            <a:pPr algn="ctr"/>
            <a:r>
              <a:rPr lang="pt-BR" sz="2000" b="1" dirty="0">
                <a:solidFill>
                  <a:schemeClr val="tx1"/>
                </a:solidFill>
              </a:rPr>
              <a:t>EQUACIONAMENTO DO DÉFICIT ATUARIAL?</a:t>
            </a:r>
          </a:p>
        </p:txBody>
      </p:sp>
      <p:graphicFrame>
        <p:nvGraphicFramePr>
          <p:cNvPr id="10" name="Diagrama 9">
            <a:extLst>
              <a:ext uri="{FF2B5EF4-FFF2-40B4-BE49-F238E27FC236}">
                <a16:creationId xmlns:a16="http://schemas.microsoft.com/office/drawing/2014/main" id="{FD91DA15-CAA9-DDB0-5B98-3D633ABF8D61}"/>
              </a:ext>
            </a:extLst>
          </p:cNvPr>
          <p:cNvGraphicFramePr/>
          <p:nvPr>
            <p:extLst>
              <p:ext uri="{D42A27DB-BD31-4B8C-83A1-F6EECF244321}">
                <p14:modId xmlns:p14="http://schemas.microsoft.com/office/powerpoint/2010/main" val="817198106"/>
              </p:ext>
            </p:extLst>
          </p:nvPr>
        </p:nvGraphicFramePr>
        <p:xfrm>
          <a:off x="1113487" y="2966354"/>
          <a:ext cx="9801148" cy="288295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2" name="Picture 4">
            <a:extLst>
              <a:ext uri="{FF2B5EF4-FFF2-40B4-BE49-F238E27FC236}">
                <a16:creationId xmlns:a16="http://schemas.microsoft.com/office/drawing/2014/main" id="{A4218A8D-816D-3D09-5845-5A9C6E786143}"/>
              </a:ext>
            </a:extLst>
          </p:cNvPr>
          <p:cNvPicPr>
            <a:picLocks noChangeAspect="1" noChangeArrowheads="1"/>
          </p:cNvPicPr>
          <p:nvPr/>
        </p:nvPicPr>
        <p:blipFill>
          <a:blip r:embed="rId7">
            <a:extLst>
              <a:ext uri="{28A0092B-C50C-407E-A947-70E740481C1C}">
                <a14:useLocalDpi xmlns:a14="http://schemas.microsoft.com/office/drawing/2010/main" val="0"/>
              </a:ext>
            </a:extLst>
          </a:blip>
          <a:stretch>
            <a:fillRect/>
          </a:stretch>
        </p:blipFill>
        <p:spPr bwMode="auto">
          <a:xfrm>
            <a:off x="10348545" y="6297881"/>
            <a:ext cx="1776416" cy="4939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197914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aixaDeTexto 5">
            <a:extLst>
              <a:ext uri="{FF2B5EF4-FFF2-40B4-BE49-F238E27FC236}">
                <a16:creationId xmlns:a16="http://schemas.microsoft.com/office/drawing/2014/main" id="{08EE361E-059A-46E2-9175-4E441BD039DB}"/>
              </a:ext>
            </a:extLst>
          </p:cNvPr>
          <p:cNvSpPr txBox="1"/>
          <p:nvPr/>
        </p:nvSpPr>
        <p:spPr>
          <a:xfrm>
            <a:off x="0" y="0"/>
            <a:ext cx="12191999" cy="400110"/>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algn="ctr"/>
            <a:r>
              <a:rPr lang="pt-BR" sz="2000" b="1" dirty="0"/>
              <a:t>MEDIDAS LEGAIS ADMINISTRATIVAS COM IMPACTO NO PASSIVO ATUARIAL DOS RPPS</a:t>
            </a:r>
          </a:p>
        </p:txBody>
      </p:sp>
      <p:sp>
        <p:nvSpPr>
          <p:cNvPr id="7" name="Retângulo 6">
            <a:extLst>
              <a:ext uri="{FF2B5EF4-FFF2-40B4-BE49-F238E27FC236}">
                <a16:creationId xmlns:a16="http://schemas.microsoft.com/office/drawing/2014/main" id="{3DAAB5CD-5ADC-C5AE-4E62-FB1646968C6F}"/>
              </a:ext>
            </a:extLst>
          </p:cNvPr>
          <p:cNvSpPr/>
          <p:nvPr/>
        </p:nvSpPr>
        <p:spPr>
          <a:xfrm>
            <a:off x="1113487" y="1448220"/>
            <a:ext cx="9801148" cy="914400"/>
          </a:xfrm>
          <a:prstGeom prst="rect">
            <a:avLst/>
          </a:prstGeom>
          <a:solidFill>
            <a:schemeClr val="bg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rPr>
              <a:t>QUAL O IMPACTO DA ALTERAÇÃO DAS REGRAS DE APOSENTADORIA NO</a:t>
            </a:r>
          </a:p>
          <a:p>
            <a:pPr algn="ctr"/>
            <a:r>
              <a:rPr lang="pt-BR" sz="2000" b="1" dirty="0">
                <a:solidFill>
                  <a:schemeClr val="tx1"/>
                </a:solidFill>
              </a:rPr>
              <a:t>EQUACIONAMENTO DO DÉFICIT ATUARIAL?</a:t>
            </a:r>
          </a:p>
        </p:txBody>
      </p:sp>
      <p:pic>
        <p:nvPicPr>
          <p:cNvPr id="2" name="Picture 4">
            <a:extLst>
              <a:ext uri="{FF2B5EF4-FFF2-40B4-BE49-F238E27FC236}">
                <a16:creationId xmlns:a16="http://schemas.microsoft.com/office/drawing/2014/main" id="{A4218A8D-816D-3D09-5845-5A9C6E786143}"/>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0348545" y="6297881"/>
            <a:ext cx="1776416" cy="493952"/>
          </a:xfrm>
          <a:prstGeom prst="rect">
            <a:avLst/>
          </a:prstGeom>
          <a:noFill/>
          <a:extLst>
            <a:ext uri="{909E8E84-426E-40DD-AFC4-6F175D3DCCD1}">
              <a14:hiddenFill xmlns:a14="http://schemas.microsoft.com/office/drawing/2010/main">
                <a:solidFill>
                  <a:srgbClr val="FFFFFF"/>
                </a:solidFill>
              </a14:hiddenFill>
            </a:ext>
          </a:extLst>
        </p:spPr>
      </p:pic>
      <p:sp>
        <p:nvSpPr>
          <p:cNvPr id="3" name="CaixaDeTexto 2">
            <a:extLst>
              <a:ext uri="{FF2B5EF4-FFF2-40B4-BE49-F238E27FC236}">
                <a16:creationId xmlns:a16="http://schemas.microsoft.com/office/drawing/2014/main" id="{76EA0EBF-8526-F47F-A583-2ED54C512359}"/>
              </a:ext>
            </a:extLst>
          </p:cNvPr>
          <p:cNvSpPr txBox="1"/>
          <p:nvPr/>
        </p:nvSpPr>
        <p:spPr>
          <a:xfrm>
            <a:off x="1723292" y="3445899"/>
            <a:ext cx="8976946" cy="1261884"/>
          </a:xfrm>
          <a:prstGeom prst="rect">
            <a:avLst/>
          </a:prstGeom>
          <a:noFill/>
        </p:spPr>
        <p:txBody>
          <a:bodyPr wrap="square" rtlCol="0">
            <a:spAutoFit/>
          </a:bodyPr>
          <a:lstStyle/>
          <a:p>
            <a:pPr algn="ctr"/>
            <a:r>
              <a:rPr lang="pt-BR" sz="2200" b="1" dirty="0"/>
              <a:t>RECUPERAÇÃO DO PASSIVO ATUARIAL ATÉ 2065</a:t>
            </a:r>
          </a:p>
          <a:p>
            <a:pPr algn="ctr"/>
            <a:endParaRPr lang="pt-BR" dirty="0"/>
          </a:p>
          <a:p>
            <a:pPr algn="ctr"/>
            <a:endParaRPr lang="pt-BR" dirty="0"/>
          </a:p>
          <a:p>
            <a:pPr algn="ctr"/>
            <a:r>
              <a:rPr lang="pt-BR" dirty="0"/>
              <a:t>Hipótese autorizada pela Portaria nº 1.467/2022 acaso atendidas determinadas condições</a:t>
            </a:r>
          </a:p>
        </p:txBody>
      </p:sp>
    </p:spTree>
    <p:extLst>
      <p:ext uri="{BB962C8B-B14F-4D97-AF65-F5344CB8AC3E}">
        <p14:creationId xmlns:p14="http://schemas.microsoft.com/office/powerpoint/2010/main" val="20436906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aixaDeTexto 5">
            <a:extLst>
              <a:ext uri="{FF2B5EF4-FFF2-40B4-BE49-F238E27FC236}">
                <a16:creationId xmlns:a16="http://schemas.microsoft.com/office/drawing/2014/main" id="{08EE361E-059A-46E2-9175-4E441BD039DB}"/>
              </a:ext>
            </a:extLst>
          </p:cNvPr>
          <p:cNvSpPr txBox="1"/>
          <p:nvPr/>
        </p:nvSpPr>
        <p:spPr>
          <a:xfrm>
            <a:off x="0" y="0"/>
            <a:ext cx="12191999" cy="400110"/>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algn="ctr"/>
            <a:r>
              <a:rPr lang="pt-BR" sz="2000" b="1" dirty="0"/>
              <a:t>MEDIDAS LEGAIS ADMINISTRATIVAS COM IMPACTO NO PASSIVO ATUARIAL DOS RPPS</a:t>
            </a:r>
          </a:p>
        </p:txBody>
      </p:sp>
      <p:sp>
        <p:nvSpPr>
          <p:cNvPr id="7" name="Retângulo 6">
            <a:extLst>
              <a:ext uri="{FF2B5EF4-FFF2-40B4-BE49-F238E27FC236}">
                <a16:creationId xmlns:a16="http://schemas.microsoft.com/office/drawing/2014/main" id="{3DAAB5CD-5ADC-C5AE-4E62-FB1646968C6F}"/>
              </a:ext>
            </a:extLst>
          </p:cNvPr>
          <p:cNvSpPr/>
          <p:nvPr/>
        </p:nvSpPr>
        <p:spPr>
          <a:xfrm>
            <a:off x="1195425" y="697465"/>
            <a:ext cx="9801148" cy="914400"/>
          </a:xfrm>
          <a:prstGeom prst="rect">
            <a:avLst/>
          </a:prstGeom>
          <a:solidFill>
            <a:schemeClr val="bg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rPr>
              <a:t>O MUNICÍPIO É OBRIGADO A LEGISLAR SOBRE NOVAS REGRAS</a:t>
            </a:r>
          </a:p>
          <a:p>
            <a:pPr algn="ctr"/>
            <a:r>
              <a:rPr lang="pt-BR" sz="2000" b="1" dirty="0">
                <a:solidFill>
                  <a:schemeClr val="tx1"/>
                </a:solidFill>
              </a:rPr>
              <a:t>DE APOSENTADORIA? HÁ PRAZO?</a:t>
            </a:r>
          </a:p>
        </p:txBody>
      </p:sp>
      <p:sp>
        <p:nvSpPr>
          <p:cNvPr id="8" name="Retângulo 7">
            <a:extLst>
              <a:ext uri="{FF2B5EF4-FFF2-40B4-BE49-F238E27FC236}">
                <a16:creationId xmlns:a16="http://schemas.microsoft.com/office/drawing/2014/main" id="{4FD1ADB8-651B-C5FF-A269-5BBB4E22C22F}"/>
              </a:ext>
            </a:extLst>
          </p:cNvPr>
          <p:cNvSpPr/>
          <p:nvPr/>
        </p:nvSpPr>
        <p:spPr>
          <a:xfrm>
            <a:off x="1195425" y="1756827"/>
            <a:ext cx="9801148" cy="914400"/>
          </a:xfrm>
          <a:prstGeom prst="rect">
            <a:avLst/>
          </a:prstGeom>
          <a:solidFill>
            <a:schemeClr val="bg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rPr>
              <a:t>AO LEGISLAR, PODE O MUNICÍPIO DISPOR DE MODO DIVERSO</a:t>
            </a:r>
          </a:p>
          <a:p>
            <a:pPr algn="ctr"/>
            <a:r>
              <a:rPr lang="pt-BR" sz="2000" b="1" dirty="0">
                <a:solidFill>
                  <a:schemeClr val="tx1"/>
                </a:solidFill>
              </a:rPr>
              <a:t>DO QUE FEZ A UNIÃO PARA SEUS SERVIDORES? </a:t>
            </a:r>
          </a:p>
        </p:txBody>
      </p:sp>
      <p:sp>
        <p:nvSpPr>
          <p:cNvPr id="10" name="Retângulo 9">
            <a:extLst>
              <a:ext uri="{FF2B5EF4-FFF2-40B4-BE49-F238E27FC236}">
                <a16:creationId xmlns:a16="http://schemas.microsoft.com/office/drawing/2014/main" id="{091014B2-FE56-D4F0-4D68-4EC1DD596DE5}"/>
              </a:ext>
            </a:extLst>
          </p:cNvPr>
          <p:cNvSpPr/>
          <p:nvPr/>
        </p:nvSpPr>
        <p:spPr>
          <a:xfrm>
            <a:off x="1195425" y="2787671"/>
            <a:ext cx="9801148" cy="914400"/>
          </a:xfrm>
          <a:prstGeom prst="rect">
            <a:avLst/>
          </a:prstGeom>
          <a:solidFill>
            <a:schemeClr val="bg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rPr>
              <a:t>SE A RESPOSTA É POSITIVA, QUE LIMITES DEVEM SER OBSERVADOS? </a:t>
            </a:r>
          </a:p>
        </p:txBody>
      </p:sp>
      <p:sp>
        <p:nvSpPr>
          <p:cNvPr id="11" name="Seta: para Baixo 10">
            <a:extLst>
              <a:ext uri="{FF2B5EF4-FFF2-40B4-BE49-F238E27FC236}">
                <a16:creationId xmlns:a16="http://schemas.microsoft.com/office/drawing/2014/main" id="{80894EA2-476A-5621-E16E-1C8B647B8394}"/>
              </a:ext>
            </a:extLst>
          </p:cNvPr>
          <p:cNvSpPr/>
          <p:nvPr/>
        </p:nvSpPr>
        <p:spPr>
          <a:xfrm>
            <a:off x="5152503" y="3818515"/>
            <a:ext cx="1293223" cy="70096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4" name="CaixaDeTexto 13">
            <a:extLst>
              <a:ext uri="{FF2B5EF4-FFF2-40B4-BE49-F238E27FC236}">
                <a16:creationId xmlns:a16="http://schemas.microsoft.com/office/drawing/2014/main" id="{4D6FA087-AF8D-028F-7489-E2FD2B1F9DFD}"/>
              </a:ext>
            </a:extLst>
          </p:cNvPr>
          <p:cNvSpPr txBox="1"/>
          <p:nvPr/>
        </p:nvSpPr>
        <p:spPr>
          <a:xfrm>
            <a:off x="2748938" y="4715251"/>
            <a:ext cx="6100354" cy="1585049"/>
          </a:xfrm>
          <a:prstGeom prst="rect">
            <a:avLst/>
          </a:prstGeom>
          <a:noFill/>
        </p:spPr>
        <p:txBody>
          <a:bodyPr wrap="square">
            <a:spAutoFit/>
          </a:bodyPr>
          <a:lstStyle/>
          <a:p>
            <a:pPr algn="ctr"/>
            <a:r>
              <a:rPr lang="pt-BR" sz="2500" b="1" dirty="0">
                <a:solidFill>
                  <a:srgbClr val="00B050"/>
                </a:solidFill>
              </a:rPr>
              <a:t>EQUILÍBRIO FINANCEIRO E ATUARIAL</a:t>
            </a:r>
          </a:p>
          <a:p>
            <a:pPr algn="ctr"/>
            <a:endParaRPr lang="pt-BR" sz="1800" dirty="0"/>
          </a:p>
          <a:p>
            <a:pPr algn="ctr"/>
            <a:r>
              <a:rPr lang="pt-BR" dirty="0"/>
              <a:t>princípio constitucional explícito a partir da EC 20/1998 e que deve ser tratado como v</a:t>
            </a:r>
            <a:r>
              <a:rPr lang="pt-BR" sz="1800" dirty="0"/>
              <a:t>erdadeira Política Pública de Estado</a:t>
            </a:r>
          </a:p>
          <a:p>
            <a:endParaRPr lang="pt-BR" dirty="0"/>
          </a:p>
        </p:txBody>
      </p:sp>
      <p:pic>
        <p:nvPicPr>
          <p:cNvPr id="2" name="Picture 4">
            <a:extLst>
              <a:ext uri="{FF2B5EF4-FFF2-40B4-BE49-F238E27FC236}">
                <a16:creationId xmlns:a16="http://schemas.microsoft.com/office/drawing/2014/main" id="{58E199B8-CF8C-DC1E-EB9B-8C2288B275E8}"/>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0348545" y="6297881"/>
            <a:ext cx="1776416" cy="4939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134681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aixaDeTexto 5">
            <a:extLst>
              <a:ext uri="{FF2B5EF4-FFF2-40B4-BE49-F238E27FC236}">
                <a16:creationId xmlns:a16="http://schemas.microsoft.com/office/drawing/2014/main" id="{08EE361E-059A-46E2-9175-4E441BD039DB}"/>
              </a:ext>
            </a:extLst>
          </p:cNvPr>
          <p:cNvSpPr txBox="1"/>
          <p:nvPr/>
        </p:nvSpPr>
        <p:spPr>
          <a:xfrm>
            <a:off x="0" y="0"/>
            <a:ext cx="12191999" cy="400110"/>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algn="ctr"/>
            <a:r>
              <a:rPr lang="pt-BR" sz="2000" b="1" dirty="0"/>
              <a:t>MEDIDAS LEGAIS ADMINISTRATIVAS COM IMPACTO NO PASSIVO ATUARIAL DOS RPPS</a:t>
            </a:r>
          </a:p>
        </p:txBody>
      </p:sp>
      <p:sp>
        <p:nvSpPr>
          <p:cNvPr id="11" name="Seta: para Baixo 10">
            <a:extLst>
              <a:ext uri="{FF2B5EF4-FFF2-40B4-BE49-F238E27FC236}">
                <a16:creationId xmlns:a16="http://schemas.microsoft.com/office/drawing/2014/main" id="{9CC8960F-5F53-F509-19FF-4F9998FE2B61}"/>
              </a:ext>
            </a:extLst>
          </p:cNvPr>
          <p:cNvSpPr/>
          <p:nvPr/>
        </p:nvSpPr>
        <p:spPr>
          <a:xfrm>
            <a:off x="5449387" y="2448426"/>
            <a:ext cx="1293223" cy="70096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2" name="CaixaDeTexto 11">
            <a:extLst>
              <a:ext uri="{FF2B5EF4-FFF2-40B4-BE49-F238E27FC236}">
                <a16:creationId xmlns:a16="http://schemas.microsoft.com/office/drawing/2014/main" id="{4F82D76D-3F35-F71C-63FD-55FF0B0EC77E}"/>
              </a:ext>
            </a:extLst>
          </p:cNvPr>
          <p:cNvSpPr txBox="1"/>
          <p:nvPr/>
        </p:nvSpPr>
        <p:spPr>
          <a:xfrm>
            <a:off x="3045821" y="3708609"/>
            <a:ext cx="6100354" cy="1308050"/>
          </a:xfrm>
          <a:prstGeom prst="rect">
            <a:avLst/>
          </a:prstGeom>
          <a:noFill/>
        </p:spPr>
        <p:txBody>
          <a:bodyPr wrap="square">
            <a:spAutoFit/>
          </a:bodyPr>
          <a:lstStyle/>
          <a:p>
            <a:pPr algn="ctr"/>
            <a:r>
              <a:rPr lang="pt-BR" sz="2500" b="1" dirty="0">
                <a:solidFill>
                  <a:srgbClr val="00B050"/>
                </a:solidFill>
              </a:rPr>
              <a:t>REGRAMENTO ANTERIOR À EC 103/2019</a:t>
            </a:r>
          </a:p>
          <a:p>
            <a:pPr algn="ctr"/>
            <a:endParaRPr lang="pt-BR" sz="1800" dirty="0"/>
          </a:p>
          <a:p>
            <a:pPr algn="ctr"/>
            <a:r>
              <a:rPr lang="pt-BR" dirty="0"/>
              <a:t>A EC 103/2019 recepcionou as normas constitucionais e infraconstitucionais anteriores à sua entrada em vigor</a:t>
            </a:r>
          </a:p>
        </p:txBody>
      </p:sp>
      <p:sp>
        <p:nvSpPr>
          <p:cNvPr id="9" name="Retângulo 8">
            <a:extLst>
              <a:ext uri="{FF2B5EF4-FFF2-40B4-BE49-F238E27FC236}">
                <a16:creationId xmlns:a16="http://schemas.microsoft.com/office/drawing/2014/main" id="{29DACAAC-1FB4-60CE-B60C-2F05C18F74C8}"/>
              </a:ext>
            </a:extLst>
          </p:cNvPr>
          <p:cNvSpPr/>
          <p:nvPr/>
        </p:nvSpPr>
        <p:spPr>
          <a:xfrm>
            <a:off x="1195425" y="1048090"/>
            <a:ext cx="9801148" cy="914400"/>
          </a:xfrm>
          <a:prstGeom prst="rect">
            <a:avLst/>
          </a:prstGeom>
          <a:solidFill>
            <a:schemeClr val="bg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rPr>
              <a:t>ATÉ QUE O MUNICÍPIO VENHA A LEGISLAR</a:t>
            </a:r>
          </a:p>
          <a:p>
            <a:pPr algn="ctr"/>
            <a:r>
              <a:rPr lang="pt-BR" sz="2000" b="1" dirty="0">
                <a:solidFill>
                  <a:schemeClr val="tx1"/>
                </a:solidFill>
              </a:rPr>
              <a:t>QUAIS REGRAS SERÃO APLICADAS?</a:t>
            </a:r>
          </a:p>
        </p:txBody>
      </p:sp>
      <p:pic>
        <p:nvPicPr>
          <p:cNvPr id="2" name="Picture 4">
            <a:extLst>
              <a:ext uri="{FF2B5EF4-FFF2-40B4-BE49-F238E27FC236}">
                <a16:creationId xmlns:a16="http://schemas.microsoft.com/office/drawing/2014/main" id="{EC1769C6-9C99-8873-7E7C-CACB6C9DB0A6}"/>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0348545" y="6297881"/>
            <a:ext cx="1776416" cy="4939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977497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ixaDeTexto 4">
            <a:extLst>
              <a:ext uri="{FF2B5EF4-FFF2-40B4-BE49-F238E27FC236}">
                <a16:creationId xmlns:a16="http://schemas.microsoft.com/office/drawing/2014/main" id="{A98D36E5-0DC4-49A3-B30A-BDB17DA49249}"/>
              </a:ext>
            </a:extLst>
          </p:cNvPr>
          <p:cNvSpPr txBox="1"/>
          <p:nvPr/>
        </p:nvSpPr>
        <p:spPr>
          <a:xfrm>
            <a:off x="1195425" y="2168701"/>
            <a:ext cx="9801148" cy="3539430"/>
          </a:xfrm>
          <a:prstGeom prst="rect">
            <a:avLst/>
          </a:prstGeom>
          <a:noFill/>
        </p:spPr>
        <p:txBody>
          <a:bodyPr wrap="square" rtlCol="0">
            <a:spAutoFit/>
          </a:bodyPr>
          <a:lstStyle/>
          <a:p>
            <a:pPr algn="ctr"/>
            <a:r>
              <a:rPr lang="pt-BR" sz="2600" b="1" dirty="0"/>
              <a:t>NOTA TÉCNICA SEPRT/ME 12212/2019</a:t>
            </a:r>
            <a:endParaRPr lang="pt-BR" dirty="0"/>
          </a:p>
          <a:p>
            <a:endParaRPr lang="pt-BR" dirty="0"/>
          </a:p>
          <a:p>
            <a:pPr algn="just"/>
            <a:r>
              <a:rPr lang="pt-BR" b="1" dirty="0"/>
              <a:t>30.</a:t>
            </a:r>
            <a:r>
              <a:rPr lang="pt-BR" dirty="0"/>
              <a:t> Contudo, o Poder Legislativo decidiu não estender a disciplina jurídica de transição, bem como as disposições transitórias da nova Emenda às aposentadorias voluntárias comuns dos Estados, do Distrito Federal e dos Municípios. Não obstante, para contornar a não autoexecutoriedade da norma do inciso III do § 1º do art. 40 da Constituição, e a ausência de disposições transitórias para os entes subnacionais, o Poder Constituinte Reformador </a:t>
            </a:r>
            <a:r>
              <a:rPr lang="pt-BR" b="1" u="sng" dirty="0"/>
              <a:t>resolveu recepcionar expressamente as normas constitucionais e infraconstitucionais anteriores à entrada em vigor dessa Emenda, assegurando-lhes a continuidade da vigência em face dos Estados, do Distrito Federal e dos Municípios, com eficácia plena e aplicabilidade imediata</a:t>
            </a:r>
            <a:r>
              <a:rPr lang="pt-BR" dirty="0"/>
              <a:t>, embora as tenha recebido por prazo certo, isto é, até que sejam promovidas alterações na legislação destes entes subnacionais referente aos respectivos regimes próprios, quando então a sua eficácia estará exaurida.</a:t>
            </a:r>
          </a:p>
        </p:txBody>
      </p:sp>
      <p:sp>
        <p:nvSpPr>
          <p:cNvPr id="10" name="CaixaDeTexto 9">
            <a:extLst>
              <a:ext uri="{FF2B5EF4-FFF2-40B4-BE49-F238E27FC236}">
                <a16:creationId xmlns:a16="http://schemas.microsoft.com/office/drawing/2014/main" id="{FBDA0678-121F-7FFA-3A58-202E812525AB}"/>
              </a:ext>
            </a:extLst>
          </p:cNvPr>
          <p:cNvSpPr txBox="1"/>
          <p:nvPr/>
        </p:nvSpPr>
        <p:spPr>
          <a:xfrm>
            <a:off x="0" y="0"/>
            <a:ext cx="12191999" cy="400110"/>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algn="ctr"/>
            <a:r>
              <a:rPr lang="pt-BR" sz="2000" b="1" dirty="0"/>
              <a:t>MEDIDAS LEGAIS ADMINISTRATIVAS COM IMPACTO NO PASSIVO ATUARIAL DOS RPPS</a:t>
            </a:r>
          </a:p>
        </p:txBody>
      </p:sp>
      <p:sp>
        <p:nvSpPr>
          <p:cNvPr id="11" name="Retângulo 10">
            <a:extLst>
              <a:ext uri="{FF2B5EF4-FFF2-40B4-BE49-F238E27FC236}">
                <a16:creationId xmlns:a16="http://schemas.microsoft.com/office/drawing/2014/main" id="{9A5C670D-B092-90A3-6B8C-4DD520F0576B}"/>
              </a:ext>
            </a:extLst>
          </p:cNvPr>
          <p:cNvSpPr/>
          <p:nvPr/>
        </p:nvSpPr>
        <p:spPr>
          <a:xfrm>
            <a:off x="1195425" y="1048090"/>
            <a:ext cx="9801148" cy="914400"/>
          </a:xfrm>
          <a:prstGeom prst="rect">
            <a:avLst/>
          </a:prstGeom>
          <a:solidFill>
            <a:schemeClr val="bg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rPr>
              <a:t>POSIÇÃO DA SECRETARIA DE PREVIDÊNCIA</a:t>
            </a:r>
          </a:p>
        </p:txBody>
      </p:sp>
      <p:pic>
        <p:nvPicPr>
          <p:cNvPr id="2" name="Picture 4">
            <a:extLst>
              <a:ext uri="{FF2B5EF4-FFF2-40B4-BE49-F238E27FC236}">
                <a16:creationId xmlns:a16="http://schemas.microsoft.com/office/drawing/2014/main" id="{C1CC7A28-74A4-2E4B-F21A-B0772B5AD6FE}"/>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0348545" y="6297881"/>
            <a:ext cx="1776416" cy="4939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328500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Conector reto 3">
            <a:extLst>
              <a:ext uri="{FF2B5EF4-FFF2-40B4-BE49-F238E27FC236}">
                <a16:creationId xmlns:a16="http://schemas.microsoft.com/office/drawing/2014/main" id="{18C1692C-F0C3-4666-80C6-5C9BBABFF412}"/>
              </a:ext>
            </a:extLst>
          </p:cNvPr>
          <p:cNvCxnSpPr>
            <a:cxnSpLocks/>
          </p:cNvCxnSpPr>
          <p:nvPr/>
        </p:nvCxnSpPr>
        <p:spPr>
          <a:xfrm>
            <a:off x="966053" y="2848774"/>
            <a:ext cx="964955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Conector reto 15">
            <a:extLst>
              <a:ext uri="{FF2B5EF4-FFF2-40B4-BE49-F238E27FC236}">
                <a16:creationId xmlns:a16="http://schemas.microsoft.com/office/drawing/2014/main" id="{28FC193D-AEA1-4578-B621-79211C58EDD4}"/>
              </a:ext>
            </a:extLst>
          </p:cNvPr>
          <p:cNvCxnSpPr>
            <a:cxnSpLocks/>
          </p:cNvCxnSpPr>
          <p:nvPr/>
        </p:nvCxnSpPr>
        <p:spPr>
          <a:xfrm flipH="1">
            <a:off x="5715034" y="1763486"/>
            <a:ext cx="8913" cy="3752092"/>
          </a:xfrm>
          <a:prstGeom prst="line">
            <a:avLst/>
          </a:prstGeom>
        </p:spPr>
        <p:style>
          <a:lnRef idx="1">
            <a:schemeClr val="accent1"/>
          </a:lnRef>
          <a:fillRef idx="0">
            <a:schemeClr val="accent1"/>
          </a:fillRef>
          <a:effectRef idx="0">
            <a:schemeClr val="accent1"/>
          </a:effectRef>
          <a:fontRef idx="minor">
            <a:schemeClr val="tx1"/>
          </a:fontRef>
        </p:style>
      </p:cxnSp>
      <p:sp>
        <p:nvSpPr>
          <p:cNvPr id="17" name="CaixaDeTexto 16">
            <a:extLst>
              <a:ext uri="{FF2B5EF4-FFF2-40B4-BE49-F238E27FC236}">
                <a16:creationId xmlns:a16="http://schemas.microsoft.com/office/drawing/2014/main" id="{8085F066-856D-4B53-B713-5615D2309CCD}"/>
              </a:ext>
            </a:extLst>
          </p:cNvPr>
          <p:cNvSpPr txBox="1"/>
          <p:nvPr/>
        </p:nvSpPr>
        <p:spPr>
          <a:xfrm>
            <a:off x="966053" y="2120310"/>
            <a:ext cx="4748981" cy="646331"/>
          </a:xfrm>
          <a:prstGeom prst="rect">
            <a:avLst/>
          </a:prstGeom>
          <a:noFill/>
        </p:spPr>
        <p:txBody>
          <a:bodyPr wrap="square" rtlCol="0">
            <a:spAutoFit/>
          </a:bodyPr>
          <a:lstStyle/>
          <a:p>
            <a:pPr algn="ctr"/>
            <a:r>
              <a:rPr lang="pt-BR" b="1" dirty="0"/>
              <a:t>A APLICAÇÃO DE NOVAS REGRAS</a:t>
            </a:r>
          </a:p>
          <a:p>
            <a:pPr algn="ctr"/>
            <a:r>
              <a:rPr lang="pt-BR" b="1" u="sng" dirty="0"/>
              <a:t>GERAIS</a:t>
            </a:r>
            <a:r>
              <a:rPr lang="pt-BR" b="1" dirty="0"/>
              <a:t> EXIGE</a:t>
            </a:r>
          </a:p>
        </p:txBody>
      </p:sp>
      <p:sp>
        <p:nvSpPr>
          <p:cNvPr id="18" name="CaixaDeTexto 17">
            <a:extLst>
              <a:ext uri="{FF2B5EF4-FFF2-40B4-BE49-F238E27FC236}">
                <a16:creationId xmlns:a16="http://schemas.microsoft.com/office/drawing/2014/main" id="{F0A29D93-F04B-4B4B-9633-5C5A6247C3EA}"/>
              </a:ext>
            </a:extLst>
          </p:cNvPr>
          <p:cNvSpPr txBox="1"/>
          <p:nvPr/>
        </p:nvSpPr>
        <p:spPr>
          <a:xfrm>
            <a:off x="5866626" y="2120311"/>
            <a:ext cx="4748981" cy="646331"/>
          </a:xfrm>
          <a:prstGeom prst="rect">
            <a:avLst/>
          </a:prstGeom>
          <a:noFill/>
        </p:spPr>
        <p:txBody>
          <a:bodyPr wrap="square" rtlCol="0">
            <a:spAutoFit/>
          </a:bodyPr>
          <a:lstStyle/>
          <a:p>
            <a:pPr algn="ctr"/>
            <a:r>
              <a:rPr lang="pt-BR" b="1" dirty="0"/>
              <a:t>A APLICAÇÃO DE NOVAS REGRAS DE </a:t>
            </a:r>
            <a:r>
              <a:rPr lang="pt-BR" b="1" u="sng" dirty="0"/>
              <a:t>TRANSIÇÃO</a:t>
            </a:r>
            <a:r>
              <a:rPr lang="pt-BR" b="1" dirty="0"/>
              <a:t> EXIGE</a:t>
            </a:r>
          </a:p>
        </p:txBody>
      </p:sp>
      <p:sp>
        <p:nvSpPr>
          <p:cNvPr id="19" name="CaixaDeTexto 18">
            <a:extLst>
              <a:ext uri="{FF2B5EF4-FFF2-40B4-BE49-F238E27FC236}">
                <a16:creationId xmlns:a16="http://schemas.microsoft.com/office/drawing/2014/main" id="{E909189B-680A-4967-AE1E-543346DF6C2D}"/>
              </a:ext>
            </a:extLst>
          </p:cNvPr>
          <p:cNvSpPr txBox="1"/>
          <p:nvPr/>
        </p:nvSpPr>
        <p:spPr>
          <a:xfrm>
            <a:off x="786100" y="3476190"/>
            <a:ext cx="4748981" cy="2308324"/>
          </a:xfrm>
          <a:prstGeom prst="rect">
            <a:avLst/>
          </a:prstGeom>
          <a:noFill/>
        </p:spPr>
        <p:txBody>
          <a:bodyPr wrap="square" rtlCol="0">
            <a:spAutoFit/>
          </a:bodyPr>
          <a:lstStyle/>
          <a:p>
            <a:pPr algn="ctr"/>
            <a:r>
              <a:rPr lang="pt-BR" b="1" dirty="0"/>
              <a:t>idade</a:t>
            </a:r>
            <a:r>
              <a:rPr lang="pt-BR" dirty="0"/>
              <a:t>: previsão na LO</a:t>
            </a:r>
          </a:p>
          <a:p>
            <a:pPr algn="ctr"/>
            <a:endParaRPr lang="pt-BR" dirty="0"/>
          </a:p>
          <a:p>
            <a:pPr algn="ctr"/>
            <a:endParaRPr lang="pt-BR" dirty="0"/>
          </a:p>
          <a:p>
            <a:pPr algn="ctr"/>
            <a:r>
              <a:rPr lang="pt-BR" b="1" dirty="0"/>
              <a:t>tempo de contribuição e demais requisitos</a:t>
            </a:r>
            <a:r>
              <a:rPr lang="pt-BR" dirty="0"/>
              <a:t>: previsão em LC</a:t>
            </a:r>
          </a:p>
          <a:p>
            <a:pPr algn="ctr"/>
            <a:endParaRPr lang="pt-BR" dirty="0"/>
          </a:p>
          <a:p>
            <a:endParaRPr lang="pt-BR" dirty="0"/>
          </a:p>
          <a:p>
            <a:endParaRPr lang="pt-BR" dirty="0"/>
          </a:p>
        </p:txBody>
      </p:sp>
      <p:sp>
        <p:nvSpPr>
          <p:cNvPr id="26" name="CaixaDeTexto 25">
            <a:extLst>
              <a:ext uri="{FF2B5EF4-FFF2-40B4-BE49-F238E27FC236}">
                <a16:creationId xmlns:a16="http://schemas.microsoft.com/office/drawing/2014/main" id="{1AEB4BB6-CF98-4B69-8043-D33DE180A24F}"/>
              </a:ext>
            </a:extLst>
          </p:cNvPr>
          <p:cNvSpPr txBox="1"/>
          <p:nvPr/>
        </p:nvSpPr>
        <p:spPr>
          <a:xfrm>
            <a:off x="5866627" y="3484253"/>
            <a:ext cx="4748981" cy="2031325"/>
          </a:xfrm>
          <a:prstGeom prst="rect">
            <a:avLst/>
          </a:prstGeom>
          <a:noFill/>
        </p:spPr>
        <p:txBody>
          <a:bodyPr wrap="square" rtlCol="0">
            <a:spAutoFit/>
          </a:bodyPr>
          <a:lstStyle/>
          <a:p>
            <a:pPr algn="ctr"/>
            <a:r>
              <a:rPr lang="pt-BR" b="1" dirty="0"/>
              <a:t>Referendo</a:t>
            </a:r>
            <a:r>
              <a:rPr lang="pt-BR" dirty="0"/>
              <a:t> da revogação determinada pelo art. 35, II e IV da EC 103/2019</a:t>
            </a:r>
          </a:p>
          <a:p>
            <a:pPr algn="ctr"/>
            <a:endParaRPr lang="pt-BR" dirty="0"/>
          </a:p>
          <a:p>
            <a:pPr algn="ctr"/>
            <a:endParaRPr lang="pt-BR" dirty="0"/>
          </a:p>
          <a:p>
            <a:pPr algn="ctr"/>
            <a:r>
              <a:rPr lang="pt-BR" b="1" dirty="0"/>
              <a:t>Fixação</a:t>
            </a:r>
            <a:r>
              <a:rPr lang="pt-BR" dirty="0"/>
              <a:t> de novas regras de transição</a:t>
            </a:r>
          </a:p>
          <a:p>
            <a:endParaRPr lang="pt-BR" dirty="0"/>
          </a:p>
          <a:p>
            <a:endParaRPr lang="pt-BR" dirty="0"/>
          </a:p>
        </p:txBody>
      </p:sp>
      <p:sp>
        <p:nvSpPr>
          <p:cNvPr id="14" name="Retângulo 13">
            <a:extLst>
              <a:ext uri="{FF2B5EF4-FFF2-40B4-BE49-F238E27FC236}">
                <a16:creationId xmlns:a16="http://schemas.microsoft.com/office/drawing/2014/main" id="{2CF2D39B-2CC8-6F99-D569-700AE2AEB273}"/>
              </a:ext>
            </a:extLst>
          </p:cNvPr>
          <p:cNvSpPr/>
          <p:nvPr/>
        </p:nvSpPr>
        <p:spPr>
          <a:xfrm>
            <a:off x="979115" y="560899"/>
            <a:ext cx="9801148" cy="914400"/>
          </a:xfrm>
          <a:prstGeom prst="rect">
            <a:avLst/>
          </a:prstGeom>
          <a:solidFill>
            <a:schemeClr val="bg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rPr>
              <a:t>FORMALIDADES PARA ADOÇÃO DE NOVAS REGRAS</a:t>
            </a:r>
          </a:p>
        </p:txBody>
      </p:sp>
      <p:sp>
        <p:nvSpPr>
          <p:cNvPr id="15" name="CaixaDeTexto 14">
            <a:extLst>
              <a:ext uri="{FF2B5EF4-FFF2-40B4-BE49-F238E27FC236}">
                <a16:creationId xmlns:a16="http://schemas.microsoft.com/office/drawing/2014/main" id="{1305A921-BA65-EEEE-9367-2F889598F724}"/>
              </a:ext>
            </a:extLst>
          </p:cNvPr>
          <p:cNvSpPr txBox="1"/>
          <p:nvPr/>
        </p:nvSpPr>
        <p:spPr>
          <a:xfrm>
            <a:off x="0" y="0"/>
            <a:ext cx="12191999" cy="400110"/>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algn="ctr"/>
            <a:r>
              <a:rPr lang="pt-BR" sz="2000" b="1" dirty="0"/>
              <a:t>MEDIDAS LEGAIS ADMINISTRATIVAS COM IMPACTO NO PASSIVO ATUARIAL DOS RPPS</a:t>
            </a:r>
          </a:p>
        </p:txBody>
      </p:sp>
      <p:pic>
        <p:nvPicPr>
          <p:cNvPr id="2" name="Picture 4">
            <a:extLst>
              <a:ext uri="{FF2B5EF4-FFF2-40B4-BE49-F238E27FC236}">
                <a16:creationId xmlns:a16="http://schemas.microsoft.com/office/drawing/2014/main" id="{DF48CB8B-877E-1F07-2CF6-0B1D21864325}"/>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0348545" y="6297881"/>
            <a:ext cx="1776416" cy="4939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334862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tângulo 7">
            <a:extLst>
              <a:ext uri="{FF2B5EF4-FFF2-40B4-BE49-F238E27FC236}">
                <a16:creationId xmlns:a16="http://schemas.microsoft.com/office/drawing/2014/main" id="{23B3A117-55BE-355F-8151-D6AC13D45594}"/>
              </a:ext>
            </a:extLst>
          </p:cNvPr>
          <p:cNvSpPr/>
          <p:nvPr/>
        </p:nvSpPr>
        <p:spPr>
          <a:xfrm>
            <a:off x="2353456" y="1084144"/>
            <a:ext cx="8812933" cy="914400"/>
          </a:xfrm>
          <a:prstGeom prst="rect">
            <a:avLst/>
          </a:prstGeom>
          <a:solidFill>
            <a:schemeClr val="bg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rPr>
              <a:t>TRIBUTAÇÃO DOS INATIVOS A PARTIR DE 1 SM</a:t>
            </a:r>
          </a:p>
        </p:txBody>
      </p:sp>
      <p:sp>
        <p:nvSpPr>
          <p:cNvPr id="11" name="Seta: para Baixo 10">
            <a:extLst>
              <a:ext uri="{FF2B5EF4-FFF2-40B4-BE49-F238E27FC236}">
                <a16:creationId xmlns:a16="http://schemas.microsoft.com/office/drawing/2014/main" id="{9CC8960F-5F53-F509-19FF-4F9998FE2B61}"/>
              </a:ext>
            </a:extLst>
          </p:cNvPr>
          <p:cNvSpPr/>
          <p:nvPr/>
        </p:nvSpPr>
        <p:spPr>
          <a:xfrm>
            <a:off x="5449387" y="2332095"/>
            <a:ext cx="1293223" cy="70096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2" name="CaixaDeTexto 11">
            <a:extLst>
              <a:ext uri="{FF2B5EF4-FFF2-40B4-BE49-F238E27FC236}">
                <a16:creationId xmlns:a16="http://schemas.microsoft.com/office/drawing/2014/main" id="{4F82D76D-3F35-F71C-63FD-55FF0B0EC77E}"/>
              </a:ext>
            </a:extLst>
          </p:cNvPr>
          <p:cNvSpPr txBox="1"/>
          <p:nvPr/>
        </p:nvSpPr>
        <p:spPr>
          <a:xfrm>
            <a:off x="1365242" y="3224924"/>
            <a:ext cx="9801147" cy="3139321"/>
          </a:xfrm>
          <a:prstGeom prst="rect">
            <a:avLst/>
          </a:prstGeom>
          <a:noFill/>
        </p:spPr>
        <p:txBody>
          <a:bodyPr wrap="square">
            <a:spAutoFit/>
          </a:bodyPr>
          <a:lstStyle/>
          <a:p>
            <a:pPr algn="ctr"/>
            <a:r>
              <a:rPr lang="pt-BR" b="1" dirty="0">
                <a:solidFill>
                  <a:srgbClr val="00B050"/>
                </a:solidFill>
              </a:rPr>
              <a:t>POSSIBILIDADE HAVENDO DÉFICIT ATUARIAL:</a:t>
            </a:r>
          </a:p>
          <a:p>
            <a:pPr algn="ctr"/>
            <a:endParaRPr lang="pt-BR" b="1" dirty="0">
              <a:solidFill>
                <a:srgbClr val="00B050"/>
              </a:solidFill>
            </a:endParaRPr>
          </a:p>
          <a:p>
            <a:pPr algn="ctr"/>
            <a:r>
              <a:rPr lang="pt-BR" b="0" i="0" dirty="0">
                <a:solidFill>
                  <a:srgbClr val="000000"/>
                </a:solidFill>
                <a:effectLst/>
                <a:latin typeface="Calibri" panose="020F0502020204030204" pitchFamily="34" charset="0"/>
                <a:cs typeface="Calibri" panose="020F0502020204030204" pitchFamily="34" charset="0"/>
              </a:rPr>
              <a:t>Art. 149 [...] § 1º-A. </a:t>
            </a:r>
            <a:r>
              <a:rPr lang="pt-BR" b="1" i="0" u="sng" dirty="0">
                <a:solidFill>
                  <a:srgbClr val="000000"/>
                </a:solidFill>
                <a:effectLst/>
                <a:latin typeface="Calibri" panose="020F0502020204030204" pitchFamily="34" charset="0"/>
                <a:cs typeface="Calibri" panose="020F0502020204030204" pitchFamily="34" charset="0"/>
              </a:rPr>
              <a:t>Quando houver </a:t>
            </a:r>
            <a:r>
              <a:rPr lang="pt-BR" b="1" i="0" u="sng" dirty="0" err="1">
                <a:solidFill>
                  <a:srgbClr val="000000"/>
                </a:solidFill>
                <a:effectLst/>
                <a:latin typeface="Calibri" panose="020F0502020204030204" pitchFamily="34" charset="0"/>
                <a:cs typeface="Calibri" panose="020F0502020204030204" pitchFamily="34" charset="0"/>
              </a:rPr>
              <a:t>deficit</a:t>
            </a:r>
            <a:r>
              <a:rPr lang="pt-BR" b="1" i="0" u="sng" dirty="0">
                <a:solidFill>
                  <a:srgbClr val="000000"/>
                </a:solidFill>
                <a:effectLst/>
                <a:latin typeface="Calibri" panose="020F0502020204030204" pitchFamily="34" charset="0"/>
                <a:cs typeface="Calibri" panose="020F0502020204030204" pitchFamily="34" charset="0"/>
              </a:rPr>
              <a:t> atuarial</a:t>
            </a:r>
            <a:r>
              <a:rPr lang="pt-BR" b="0" i="0" dirty="0">
                <a:solidFill>
                  <a:srgbClr val="000000"/>
                </a:solidFill>
                <a:effectLst/>
                <a:latin typeface="Calibri" panose="020F0502020204030204" pitchFamily="34" charset="0"/>
                <a:cs typeface="Calibri" panose="020F0502020204030204" pitchFamily="34" charset="0"/>
              </a:rPr>
              <a:t>, a contribuição ordinária dos aposentados e pensionistas poderá incidir sobre o valor dos proventos de aposentadoria e de pensões que supere o salário-mínimo. </a:t>
            </a:r>
          </a:p>
          <a:p>
            <a:pPr algn="ctr"/>
            <a:endParaRPr lang="pt-BR" dirty="0">
              <a:solidFill>
                <a:srgbClr val="000000"/>
              </a:solidFill>
              <a:latin typeface="Calibri" panose="020F0502020204030204" pitchFamily="34" charset="0"/>
              <a:cs typeface="Calibri" panose="020F0502020204030204" pitchFamily="34" charset="0"/>
            </a:endParaRPr>
          </a:p>
          <a:p>
            <a:pPr algn="ctr"/>
            <a:r>
              <a:rPr lang="pt-BR" b="1" i="0" dirty="0">
                <a:solidFill>
                  <a:srgbClr val="00B050"/>
                </a:solidFill>
                <a:effectLst/>
                <a:latin typeface="Calibri" panose="020F0502020204030204" pitchFamily="34" charset="0"/>
                <a:cs typeface="Calibri" panose="020F0502020204030204" pitchFamily="34" charset="0"/>
              </a:rPr>
              <a:t>MEDIDA EXIGE REFERENDO</a:t>
            </a:r>
          </a:p>
          <a:p>
            <a:pPr algn="ctr"/>
            <a:endParaRPr lang="pt-BR" b="1" dirty="0">
              <a:solidFill>
                <a:srgbClr val="00B050"/>
              </a:solidFill>
              <a:latin typeface="Calibri" panose="020F0502020204030204" pitchFamily="34" charset="0"/>
              <a:cs typeface="Calibri" panose="020F0502020204030204" pitchFamily="34" charset="0"/>
            </a:endParaRPr>
          </a:p>
          <a:p>
            <a:pPr algn="ctr"/>
            <a:r>
              <a:rPr lang="pt-BR" b="0" i="0" dirty="0">
                <a:solidFill>
                  <a:srgbClr val="000000"/>
                </a:solidFill>
                <a:effectLst/>
                <a:latin typeface="Calibri" panose="020F0502020204030204" pitchFamily="34" charset="0"/>
                <a:cs typeface="Calibri" panose="020F0502020204030204" pitchFamily="34" charset="0"/>
              </a:rPr>
              <a:t>(art. 36, II, da EC 103/2019)</a:t>
            </a:r>
          </a:p>
          <a:p>
            <a:pPr algn="ctr"/>
            <a:endParaRPr lang="pt-BR" dirty="0"/>
          </a:p>
          <a:p>
            <a:pPr algn="ctr"/>
            <a:endParaRPr lang="pt-BR" dirty="0"/>
          </a:p>
        </p:txBody>
      </p:sp>
      <p:sp>
        <p:nvSpPr>
          <p:cNvPr id="15" name="CaixaDeTexto 14">
            <a:extLst>
              <a:ext uri="{FF2B5EF4-FFF2-40B4-BE49-F238E27FC236}">
                <a16:creationId xmlns:a16="http://schemas.microsoft.com/office/drawing/2014/main" id="{500FAA84-7DA0-2566-D42B-A909475DF88D}"/>
              </a:ext>
            </a:extLst>
          </p:cNvPr>
          <p:cNvSpPr txBox="1"/>
          <p:nvPr/>
        </p:nvSpPr>
        <p:spPr>
          <a:xfrm>
            <a:off x="0" y="0"/>
            <a:ext cx="12191999" cy="400110"/>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algn="ctr"/>
            <a:r>
              <a:rPr lang="pt-BR" sz="2000" b="1" dirty="0"/>
              <a:t>MEDIDAS LEGAIS ADMINISTRATIVAS COM IMPACTO NO PASSIVO ATUARIAL DOS RPPS</a:t>
            </a:r>
          </a:p>
        </p:txBody>
      </p:sp>
      <p:pic>
        <p:nvPicPr>
          <p:cNvPr id="2" name="Picture 4">
            <a:extLst>
              <a:ext uri="{FF2B5EF4-FFF2-40B4-BE49-F238E27FC236}">
                <a16:creationId xmlns:a16="http://schemas.microsoft.com/office/drawing/2014/main" id="{0330AAFF-2D1C-2EFE-280C-306F6FBEC364}"/>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0348545" y="6297881"/>
            <a:ext cx="1776416" cy="4939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3003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ixaDeTexto 4">
            <a:extLst>
              <a:ext uri="{FF2B5EF4-FFF2-40B4-BE49-F238E27FC236}">
                <a16:creationId xmlns:a16="http://schemas.microsoft.com/office/drawing/2014/main" id="{A98D36E5-0DC4-49A3-B30A-BDB17DA49249}"/>
              </a:ext>
            </a:extLst>
          </p:cNvPr>
          <p:cNvSpPr txBox="1"/>
          <p:nvPr/>
        </p:nvSpPr>
        <p:spPr>
          <a:xfrm>
            <a:off x="1195425" y="2270480"/>
            <a:ext cx="9801148" cy="3262432"/>
          </a:xfrm>
          <a:prstGeom prst="rect">
            <a:avLst/>
          </a:prstGeom>
          <a:noFill/>
        </p:spPr>
        <p:txBody>
          <a:bodyPr wrap="square" rtlCol="0">
            <a:spAutoFit/>
          </a:bodyPr>
          <a:lstStyle/>
          <a:p>
            <a:pPr algn="ctr"/>
            <a:r>
              <a:rPr lang="pt-BR" sz="2600" b="1" dirty="0"/>
              <a:t>NOTA TÉCNICA SEPRT/ME 12212/2019</a:t>
            </a:r>
          </a:p>
          <a:p>
            <a:pPr algn="ctr"/>
            <a:endParaRPr lang="pt-BR" dirty="0"/>
          </a:p>
          <a:p>
            <a:endParaRPr lang="pt-BR" dirty="0"/>
          </a:p>
          <a:p>
            <a:pPr algn="just"/>
            <a:r>
              <a:rPr lang="pt-BR" b="1" dirty="0"/>
              <a:t>128. d) </a:t>
            </a:r>
            <a:r>
              <a:rPr lang="pt-BR" dirty="0"/>
              <a:t>Observe-se que </a:t>
            </a:r>
            <a:r>
              <a:rPr lang="pt-BR" b="1" dirty="0"/>
              <a:t>nos parece válido o referendo da lei </a:t>
            </a:r>
            <a:r>
              <a:rPr lang="pt-BR" dirty="0"/>
              <a:t>estadual, distrital ou </a:t>
            </a:r>
            <a:r>
              <a:rPr lang="pt-BR" b="1" dirty="0"/>
              <a:t>municipal incidir apenas sobre a alteração promovida pelo art. 1º da EC nº 103, de 2019, no art. 149 da Constituição Federal, desde que integral, mesmo que inciso II do art. 36 da EC nº 103, de 2019, também aborde o referendo para as revogações previstas na alínea “a” do inciso I e nos incisos III e IV do art. 35 dessa Emenda</a:t>
            </a:r>
            <a:r>
              <a:rPr lang="pt-BR" dirty="0"/>
              <a:t>. Isto porque a aplicação do novo teor do art. 149 da Constituição é relativamente independente da aplicação da imunidade de parcela dos proventos de aposentadoria e de pensão em caso de doença incapacitante e das regras de transição das reformas constitucionais anteriores das Emendas Constitucionais nº 41, de 2003, e 47, de 2005, de que tratam as aludidas revogações. </a:t>
            </a:r>
            <a:endParaRPr lang="pt-BR" dirty="0">
              <a:latin typeface="+mj-lt"/>
            </a:endParaRPr>
          </a:p>
        </p:txBody>
      </p:sp>
      <p:sp>
        <p:nvSpPr>
          <p:cNvPr id="11" name="Retângulo 10">
            <a:extLst>
              <a:ext uri="{FF2B5EF4-FFF2-40B4-BE49-F238E27FC236}">
                <a16:creationId xmlns:a16="http://schemas.microsoft.com/office/drawing/2014/main" id="{DC36889C-411B-BCCD-790F-841ADEFFFC71}"/>
              </a:ext>
            </a:extLst>
          </p:cNvPr>
          <p:cNvSpPr/>
          <p:nvPr/>
        </p:nvSpPr>
        <p:spPr>
          <a:xfrm>
            <a:off x="1195425" y="1048090"/>
            <a:ext cx="9801148" cy="914400"/>
          </a:xfrm>
          <a:prstGeom prst="rect">
            <a:avLst/>
          </a:prstGeom>
          <a:solidFill>
            <a:schemeClr val="bg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rPr>
              <a:t>POSIÇÃO DA SECRETARIA DE PREVIDÊNCIA</a:t>
            </a:r>
          </a:p>
        </p:txBody>
      </p:sp>
      <p:sp>
        <p:nvSpPr>
          <p:cNvPr id="7" name="CaixaDeTexto 6">
            <a:extLst>
              <a:ext uri="{FF2B5EF4-FFF2-40B4-BE49-F238E27FC236}">
                <a16:creationId xmlns:a16="http://schemas.microsoft.com/office/drawing/2014/main" id="{792A4924-C8D7-473A-985E-B65706B229E7}"/>
              </a:ext>
            </a:extLst>
          </p:cNvPr>
          <p:cNvSpPr txBox="1"/>
          <p:nvPr/>
        </p:nvSpPr>
        <p:spPr>
          <a:xfrm>
            <a:off x="0" y="0"/>
            <a:ext cx="12191999" cy="400110"/>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algn="ctr"/>
            <a:r>
              <a:rPr lang="pt-BR" sz="2000" b="1" dirty="0"/>
              <a:t>MEDIDAS LEGAIS ADMINISTRATIVAS COM IMPACTO NO PASSIVO ATUARIAL DOS RPPS</a:t>
            </a:r>
          </a:p>
        </p:txBody>
      </p:sp>
      <p:pic>
        <p:nvPicPr>
          <p:cNvPr id="2" name="Picture 4">
            <a:extLst>
              <a:ext uri="{FF2B5EF4-FFF2-40B4-BE49-F238E27FC236}">
                <a16:creationId xmlns:a16="http://schemas.microsoft.com/office/drawing/2014/main" id="{421F9F8E-839E-5FC2-5262-D99818029D1F}"/>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0348545" y="6297881"/>
            <a:ext cx="1776416" cy="4939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822765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tângulo 7">
            <a:extLst>
              <a:ext uri="{FF2B5EF4-FFF2-40B4-BE49-F238E27FC236}">
                <a16:creationId xmlns:a16="http://schemas.microsoft.com/office/drawing/2014/main" id="{23B3A117-55BE-355F-8151-D6AC13D45594}"/>
              </a:ext>
            </a:extLst>
          </p:cNvPr>
          <p:cNvSpPr/>
          <p:nvPr/>
        </p:nvSpPr>
        <p:spPr>
          <a:xfrm>
            <a:off x="2401455" y="722779"/>
            <a:ext cx="8830249" cy="914400"/>
          </a:xfrm>
          <a:prstGeom prst="rect">
            <a:avLst/>
          </a:prstGeom>
          <a:solidFill>
            <a:schemeClr val="bg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rgbClr val="162937"/>
                </a:solidFill>
              </a:rPr>
              <a:t>BASE DE CÁLCULO DAS CONTRIBUIÇÕES AO RPPS</a:t>
            </a:r>
            <a:endParaRPr lang="pt-BR" sz="2000" b="1" dirty="0">
              <a:solidFill>
                <a:schemeClr val="tx1"/>
              </a:solidFill>
            </a:endParaRPr>
          </a:p>
        </p:txBody>
      </p:sp>
      <p:sp>
        <p:nvSpPr>
          <p:cNvPr id="11" name="Seta: para Baixo 10">
            <a:extLst>
              <a:ext uri="{FF2B5EF4-FFF2-40B4-BE49-F238E27FC236}">
                <a16:creationId xmlns:a16="http://schemas.microsoft.com/office/drawing/2014/main" id="{9CC8960F-5F53-F509-19FF-4F9998FE2B61}"/>
              </a:ext>
            </a:extLst>
          </p:cNvPr>
          <p:cNvSpPr/>
          <p:nvPr/>
        </p:nvSpPr>
        <p:spPr>
          <a:xfrm>
            <a:off x="5514700" y="1892106"/>
            <a:ext cx="1293223" cy="70096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2" name="CaixaDeTexto 11">
            <a:extLst>
              <a:ext uri="{FF2B5EF4-FFF2-40B4-BE49-F238E27FC236}">
                <a16:creationId xmlns:a16="http://schemas.microsoft.com/office/drawing/2014/main" id="{4F82D76D-3F35-F71C-63FD-55FF0B0EC77E}"/>
              </a:ext>
            </a:extLst>
          </p:cNvPr>
          <p:cNvSpPr txBox="1"/>
          <p:nvPr/>
        </p:nvSpPr>
        <p:spPr>
          <a:xfrm>
            <a:off x="1326052" y="2769918"/>
            <a:ext cx="9801147" cy="3693319"/>
          </a:xfrm>
          <a:prstGeom prst="rect">
            <a:avLst/>
          </a:prstGeom>
          <a:noFill/>
        </p:spPr>
        <p:txBody>
          <a:bodyPr wrap="square">
            <a:spAutoFit/>
          </a:bodyPr>
          <a:lstStyle/>
          <a:p>
            <a:pPr algn="ctr"/>
            <a:r>
              <a:rPr lang="pt-BR" b="1" dirty="0">
                <a:solidFill>
                  <a:srgbClr val="00B050"/>
                </a:solidFill>
              </a:rPr>
              <a:t>TEMA 163 DA REPERCUSSÃO GERAL DO STF (RE  593068, 11/10/2018)</a:t>
            </a:r>
          </a:p>
          <a:p>
            <a:pPr algn="ctr"/>
            <a:endParaRPr lang="pt-BR" b="1" dirty="0">
              <a:solidFill>
                <a:srgbClr val="00B050"/>
              </a:solidFill>
            </a:endParaRPr>
          </a:p>
          <a:p>
            <a:pPr algn="ctr"/>
            <a:r>
              <a:rPr lang="pt-BR" dirty="0"/>
              <a:t> </a:t>
            </a:r>
            <a:r>
              <a:rPr lang="pt-BR" b="0" i="0" dirty="0">
                <a:effectLst/>
              </a:rPr>
              <a:t>Não incide contribuição previdenciária sobre verba não incorporável aos proventos de aposentadoria do servidor público, tais como ‘terço de férias’, ‘serviços extraordinários’, ‘adicional noturno’ e ‘adicional de insalubridade</a:t>
            </a:r>
          </a:p>
          <a:p>
            <a:pPr algn="ctr"/>
            <a:endParaRPr lang="pt-BR" dirty="0"/>
          </a:p>
          <a:p>
            <a:pPr algn="ctr"/>
            <a:r>
              <a:rPr lang="pt-BR" b="1" dirty="0">
                <a:solidFill>
                  <a:srgbClr val="00B050"/>
                </a:solidFill>
              </a:rPr>
              <a:t>ART. 39, § 9º, DA CF, REDAÇÃO DA EC 103/2019</a:t>
            </a:r>
            <a:endParaRPr lang="pt-BR" sz="2800" dirty="0"/>
          </a:p>
          <a:p>
            <a:pPr algn="just"/>
            <a:endParaRPr lang="pt-BR" dirty="0"/>
          </a:p>
          <a:p>
            <a:pPr algn="just"/>
            <a:r>
              <a:rPr lang="pt-BR" sz="1800" dirty="0"/>
              <a:t>Art. 39 [...] </a:t>
            </a:r>
            <a:r>
              <a:rPr lang="pt-BR" sz="1800" b="0" i="0" dirty="0">
                <a:solidFill>
                  <a:srgbClr val="000000"/>
                </a:solidFill>
                <a:effectLst/>
              </a:rPr>
              <a:t>§ 9º </a:t>
            </a:r>
            <a:r>
              <a:rPr lang="pt-BR" sz="1800" b="1" i="0" dirty="0">
                <a:solidFill>
                  <a:srgbClr val="000000"/>
                </a:solidFill>
                <a:effectLst/>
              </a:rPr>
              <a:t>É vedada a incorporação </a:t>
            </a:r>
            <a:r>
              <a:rPr lang="pt-BR" sz="1800" i="0" dirty="0">
                <a:solidFill>
                  <a:srgbClr val="000000"/>
                </a:solidFill>
                <a:effectLst/>
              </a:rPr>
              <a:t>de vantagens de </a:t>
            </a:r>
            <a:r>
              <a:rPr lang="pt-BR" sz="1800" b="1" i="0" dirty="0">
                <a:solidFill>
                  <a:srgbClr val="000000"/>
                </a:solidFill>
                <a:effectLst/>
              </a:rPr>
              <a:t>caráter temporário </a:t>
            </a:r>
            <a:r>
              <a:rPr lang="pt-BR" sz="1800" i="0" dirty="0">
                <a:solidFill>
                  <a:srgbClr val="000000"/>
                </a:solidFill>
                <a:effectLst/>
              </a:rPr>
              <a:t>ou vinculadas ao exercício de função de confiança ou de cargo em comissão </a:t>
            </a:r>
            <a:r>
              <a:rPr lang="pt-BR" sz="1800" b="1" i="0" dirty="0">
                <a:solidFill>
                  <a:srgbClr val="000000"/>
                </a:solidFill>
                <a:effectLst/>
              </a:rPr>
              <a:t>à remuneração do cargo efetivo</a:t>
            </a:r>
            <a:r>
              <a:rPr lang="pt-BR" sz="1800" b="0" i="0" dirty="0">
                <a:solidFill>
                  <a:srgbClr val="000000"/>
                </a:solidFill>
                <a:effectLst/>
              </a:rPr>
              <a:t>.</a:t>
            </a:r>
            <a:endParaRPr lang="pt-BR" sz="1800" b="1" dirty="0"/>
          </a:p>
          <a:p>
            <a:pPr algn="ctr"/>
            <a:endParaRPr lang="pt-BR" b="1" dirty="0">
              <a:solidFill>
                <a:srgbClr val="00B050"/>
              </a:solidFill>
            </a:endParaRPr>
          </a:p>
          <a:p>
            <a:pPr algn="ctr"/>
            <a:endParaRPr lang="pt-BR" dirty="0"/>
          </a:p>
          <a:p>
            <a:pPr algn="ctr"/>
            <a:endParaRPr lang="pt-BR" dirty="0"/>
          </a:p>
        </p:txBody>
      </p:sp>
      <p:pic>
        <p:nvPicPr>
          <p:cNvPr id="16" name="Picture 2" descr="Ponto de exclamação Sinal de aviso Símbolo de interjeição, placa de  advertência, miscelânea, ângulo, triângulo png | PNGWing">
            <a:extLst>
              <a:ext uri="{FF2B5EF4-FFF2-40B4-BE49-F238E27FC236}">
                <a16:creationId xmlns:a16="http://schemas.microsoft.com/office/drawing/2014/main" id="{340BF8C6-2045-7D0C-0CB2-D093FF4A5ABE}"/>
              </a:ext>
            </a:extLst>
          </p:cNvPr>
          <p:cNvPicPr>
            <a:picLocks noChangeAspect="1" noChangeArrowheads="1"/>
          </p:cNvPicPr>
          <p:nvPr/>
        </p:nvPicPr>
        <p:blipFill>
          <a:blip>
            <a:biLevel thresh="75000"/>
            <a:extLst>
              <a:ext uri="{28A0092B-C50C-407E-A947-70E740481C1C}">
                <a14:useLocalDpi xmlns:a14="http://schemas.microsoft.com/office/drawing/2010/main" val="0"/>
              </a:ext>
            </a:extLst>
          </a:blip>
          <a:srcRect/>
          <a:stretch>
            <a:fillRect/>
          </a:stretch>
        </p:blipFill>
        <p:spPr bwMode="auto">
          <a:xfrm>
            <a:off x="2531479" y="5852591"/>
            <a:ext cx="727438" cy="674901"/>
          </a:xfrm>
          <a:prstGeom prst="rect">
            <a:avLst/>
          </a:prstGeom>
          <a:noFill/>
          <a:extLst>
            <a:ext uri="{909E8E84-426E-40DD-AFC4-6F175D3DCCD1}">
              <a14:hiddenFill xmlns:a14="http://schemas.microsoft.com/office/drawing/2010/main">
                <a:solidFill>
                  <a:srgbClr val="FFFFFF"/>
                </a:solidFill>
              </a14:hiddenFill>
            </a:ext>
          </a:extLst>
        </p:spPr>
      </p:pic>
      <p:sp>
        <p:nvSpPr>
          <p:cNvPr id="17" name="CaixaDeTexto 16">
            <a:extLst>
              <a:ext uri="{FF2B5EF4-FFF2-40B4-BE49-F238E27FC236}">
                <a16:creationId xmlns:a16="http://schemas.microsoft.com/office/drawing/2014/main" id="{210768DB-DBA4-1CB2-E750-3856EB3EC994}"/>
              </a:ext>
            </a:extLst>
          </p:cNvPr>
          <p:cNvSpPr txBox="1"/>
          <p:nvPr/>
        </p:nvSpPr>
        <p:spPr>
          <a:xfrm>
            <a:off x="3314835" y="5871347"/>
            <a:ext cx="6032591" cy="707886"/>
          </a:xfrm>
          <a:prstGeom prst="rect">
            <a:avLst/>
          </a:prstGeom>
          <a:noFill/>
        </p:spPr>
        <p:txBody>
          <a:bodyPr wrap="square" rtlCol="0">
            <a:spAutoFit/>
          </a:bodyPr>
          <a:lstStyle/>
          <a:p>
            <a:pPr algn="ctr"/>
            <a:r>
              <a:rPr lang="pt-BR" sz="2000" b="1" dirty="0">
                <a:solidFill>
                  <a:srgbClr val="FF0000"/>
                </a:solidFill>
              </a:rPr>
              <a:t>INCLUSÃO </a:t>
            </a:r>
            <a:r>
              <a:rPr lang="pt-BR" sz="2000" b="1" u="sng" dirty="0">
                <a:solidFill>
                  <a:srgbClr val="FF0000"/>
                </a:solidFill>
              </a:rPr>
              <a:t>FACULTATIVA</a:t>
            </a:r>
            <a:r>
              <a:rPr lang="pt-BR" sz="2000" b="1" dirty="0">
                <a:solidFill>
                  <a:srgbClr val="FF0000"/>
                </a:solidFill>
              </a:rPr>
              <a:t> DE PARCELAS TEMPÓRÁRIAS NA BASE DE CÁLCULO DO RPPS </a:t>
            </a:r>
          </a:p>
        </p:txBody>
      </p:sp>
      <p:sp>
        <p:nvSpPr>
          <p:cNvPr id="15" name="CaixaDeTexto 14">
            <a:extLst>
              <a:ext uri="{FF2B5EF4-FFF2-40B4-BE49-F238E27FC236}">
                <a16:creationId xmlns:a16="http://schemas.microsoft.com/office/drawing/2014/main" id="{A7B52BED-800E-5992-9CE5-CEE3AFFC5427}"/>
              </a:ext>
            </a:extLst>
          </p:cNvPr>
          <p:cNvSpPr txBox="1"/>
          <p:nvPr/>
        </p:nvSpPr>
        <p:spPr>
          <a:xfrm>
            <a:off x="0" y="0"/>
            <a:ext cx="12191999" cy="400110"/>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algn="ctr"/>
            <a:r>
              <a:rPr lang="pt-BR" sz="2000" b="1" dirty="0"/>
              <a:t>MEDIDAS LEGAIS ADMINISTRATIVAS COM IMPACTO NO PASSIVO ATUARIAL DOS RPPS</a:t>
            </a:r>
          </a:p>
        </p:txBody>
      </p:sp>
      <p:pic>
        <p:nvPicPr>
          <p:cNvPr id="2" name="Picture 4">
            <a:extLst>
              <a:ext uri="{FF2B5EF4-FFF2-40B4-BE49-F238E27FC236}">
                <a16:creationId xmlns:a16="http://schemas.microsoft.com/office/drawing/2014/main" id="{EF379C68-1E2D-2803-6378-0410FC321C0D}"/>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0348545" y="6297881"/>
            <a:ext cx="1776416" cy="4939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99754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aixaDeTexto 5">
            <a:extLst>
              <a:ext uri="{FF2B5EF4-FFF2-40B4-BE49-F238E27FC236}">
                <a16:creationId xmlns:a16="http://schemas.microsoft.com/office/drawing/2014/main" id="{08EE361E-059A-46E2-9175-4E441BD039DB}"/>
              </a:ext>
            </a:extLst>
          </p:cNvPr>
          <p:cNvSpPr txBox="1"/>
          <p:nvPr/>
        </p:nvSpPr>
        <p:spPr>
          <a:xfrm>
            <a:off x="0" y="0"/>
            <a:ext cx="12191999" cy="400110"/>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algn="ctr"/>
            <a:r>
              <a:rPr lang="pt-BR" sz="2000" b="1" dirty="0"/>
              <a:t>INADEQUAÇÃO DOS RPPS: CONSEQUÊNCIAS</a:t>
            </a:r>
          </a:p>
        </p:txBody>
      </p:sp>
      <p:sp>
        <p:nvSpPr>
          <p:cNvPr id="11" name="Seta: para Baixo 10">
            <a:extLst>
              <a:ext uri="{FF2B5EF4-FFF2-40B4-BE49-F238E27FC236}">
                <a16:creationId xmlns:a16="http://schemas.microsoft.com/office/drawing/2014/main" id="{9CC8960F-5F53-F509-19FF-4F9998FE2B61}"/>
              </a:ext>
            </a:extLst>
          </p:cNvPr>
          <p:cNvSpPr/>
          <p:nvPr/>
        </p:nvSpPr>
        <p:spPr>
          <a:xfrm>
            <a:off x="5449387" y="2261251"/>
            <a:ext cx="1293223" cy="70096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2" name="CaixaDeTexto 11">
            <a:extLst>
              <a:ext uri="{FF2B5EF4-FFF2-40B4-BE49-F238E27FC236}">
                <a16:creationId xmlns:a16="http://schemas.microsoft.com/office/drawing/2014/main" id="{4F82D76D-3F35-F71C-63FD-55FF0B0EC77E}"/>
              </a:ext>
            </a:extLst>
          </p:cNvPr>
          <p:cNvSpPr txBox="1"/>
          <p:nvPr/>
        </p:nvSpPr>
        <p:spPr>
          <a:xfrm>
            <a:off x="1195424" y="3260978"/>
            <a:ext cx="9801148" cy="2569934"/>
          </a:xfrm>
          <a:prstGeom prst="rect">
            <a:avLst/>
          </a:prstGeom>
          <a:noFill/>
        </p:spPr>
        <p:txBody>
          <a:bodyPr wrap="square">
            <a:spAutoFit/>
          </a:bodyPr>
          <a:lstStyle/>
          <a:p>
            <a:pPr algn="ctr"/>
            <a:r>
              <a:rPr lang="pt-BR" sz="2300" b="0" i="0" dirty="0">
                <a:solidFill>
                  <a:srgbClr val="000000"/>
                </a:solidFill>
                <a:effectLst/>
              </a:rPr>
              <a:t>Art. 167. São vedados:</a:t>
            </a:r>
          </a:p>
          <a:p>
            <a:pPr algn="ctr"/>
            <a:endParaRPr lang="pt-BR" sz="2300" dirty="0">
              <a:solidFill>
                <a:srgbClr val="000000"/>
              </a:solidFill>
            </a:endParaRPr>
          </a:p>
          <a:p>
            <a:pPr algn="ctr"/>
            <a:r>
              <a:rPr lang="pt-BR" sz="2300" b="0" i="0" dirty="0">
                <a:solidFill>
                  <a:srgbClr val="000000"/>
                </a:solidFill>
                <a:effectLst/>
              </a:rPr>
              <a:t>XIII - a transferência voluntária de recursos, a concessão de avais, as garantias e as subvenções pela União e a concessão de empréstimos e de financiamentos por instituições financeiras federais aos Estados, ao Distrito Federal e aos Municípios </a:t>
            </a:r>
            <a:r>
              <a:rPr lang="pt-BR" sz="2300" b="1" i="0" u="sng" dirty="0">
                <a:solidFill>
                  <a:srgbClr val="000000"/>
                </a:solidFill>
                <a:effectLst/>
              </a:rPr>
              <a:t>na hipótese de descumprimento das regras gerais de organização e de funcionamento de regime próprio de previdência social</a:t>
            </a:r>
            <a:r>
              <a:rPr lang="pt-BR" sz="2300" b="0" i="0" dirty="0">
                <a:solidFill>
                  <a:srgbClr val="000000"/>
                </a:solidFill>
                <a:effectLst/>
              </a:rPr>
              <a:t>.        </a:t>
            </a:r>
            <a:endParaRPr lang="pt-BR" sz="2300" dirty="0"/>
          </a:p>
        </p:txBody>
      </p:sp>
      <p:sp>
        <p:nvSpPr>
          <p:cNvPr id="9" name="Retângulo 8">
            <a:extLst>
              <a:ext uri="{FF2B5EF4-FFF2-40B4-BE49-F238E27FC236}">
                <a16:creationId xmlns:a16="http://schemas.microsoft.com/office/drawing/2014/main" id="{29DACAAC-1FB4-60CE-B60C-2F05C18F74C8}"/>
              </a:ext>
            </a:extLst>
          </p:cNvPr>
          <p:cNvSpPr/>
          <p:nvPr/>
        </p:nvSpPr>
        <p:spPr>
          <a:xfrm>
            <a:off x="1195425" y="1048090"/>
            <a:ext cx="9801148" cy="914400"/>
          </a:xfrm>
          <a:prstGeom prst="rect">
            <a:avLst/>
          </a:prstGeom>
          <a:solidFill>
            <a:schemeClr val="bg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rPr>
              <a:t>INADEQUAÇÃO DO RPPS MUNICIPAL EM RELAÇÃO ÀS REGRAS DE ORGANIZAÇÃO E FUNCIONAMENTO: previsão constitucional</a:t>
            </a:r>
          </a:p>
        </p:txBody>
      </p:sp>
    </p:spTree>
    <p:extLst>
      <p:ext uri="{BB962C8B-B14F-4D97-AF65-F5344CB8AC3E}">
        <p14:creationId xmlns:p14="http://schemas.microsoft.com/office/powerpoint/2010/main" val="19341156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tângulo 7">
            <a:extLst>
              <a:ext uri="{FF2B5EF4-FFF2-40B4-BE49-F238E27FC236}">
                <a16:creationId xmlns:a16="http://schemas.microsoft.com/office/drawing/2014/main" id="{23B3A117-55BE-355F-8151-D6AC13D45594}"/>
              </a:ext>
            </a:extLst>
          </p:cNvPr>
          <p:cNvSpPr/>
          <p:nvPr/>
        </p:nvSpPr>
        <p:spPr>
          <a:xfrm>
            <a:off x="2353732" y="1084144"/>
            <a:ext cx="8812657" cy="914400"/>
          </a:xfrm>
          <a:prstGeom prst="rect">
            <a:avLst/>
          </a:prstGeom>
          <a:solidFill>
            <a:schemeClr val="bg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rPr>
              <a:t>ABONO DE PERMANÊNCIA</a:t>
            </a:r>
          </a:p>
        </p:txBody>
      </p:sp>
      <p:sp>
        <p:nvSpPr>
          <p:cNvPr id="11" name="Seta: para Baixo 10">
            <a:extLst>
              <a:ext uri="{FF2B5EF4-FFF2-40B4-BE49-F238E27FC236}">
                <a16:creationId xmlns:a16="http://schemas.microsoft.com/office/drawing/2014/main" id="{9CC8960F-5F53-F509-19FF-4F9998FE2B61}"/>
              </a:ext>
            </a:extLst>
          </p:cNvPr>
          <p:cNvSpPr/>
          <p:nvPr/>
        </p:nvSpPr>
        <p:spPr>
          <a:xfrm>
            <a:off x="5449387" y="2332095"/>
            <a:ext cx="1293223" cy="70096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2" name="CaixaDeTexto 11">
            <a:extLst>
              <a:ext uri="{FF2B5EF4-FFF2-40B4-BE49-F238E27FC236}">
                <a16:creationId xmlns:a16="http://schemas.microsoft.com/office/drawing/2014/main" id="{4F82D76D-3F35-F71C-63FD-55FF0B0EC77E}"/>
              </a:ext>
            </a:extLst>
          </p:cNvPr>
          <p:cNvSpPr txBox="1"/>
          <p:nvPr/>
        </p:nvSpPr>
        <p:spPr>
          <a:xfrm>
            <a:off x="1365242" y="3224924"/>
            <a:ext cx="9801147" cy="2862322"/>
          </a:xfrm>
          <a:prstGeom prst="rect">
            <a:avLst/>
          </a:prstGeom>
          <a:noFill/>
        </p:spPr>
        <p:txBody>
          <a:bodyPr wrap="square">
            <a:spAutoFit/>
          </a:bodyPr>
          <a:lstStyle/>
          <a:p>
            <a:pPr algn="ctr"/>
            <a:r>
              <a:rPr lang="pt-BR" b="1" dirty="0">
                <a:solidFill>
                  <a:srgbClr val="00B050"/>
                </a:solidFill>
              </a:rPr>
              <a:t>ATÉ QUE EFETUADAS AS DEVIDAS ALTERAÇÕES NA LEGISLAÇÃO LOCAL </a:t>
            </a:r>
            <a:r>
              <a:rPr lang="pt-BR" dirty="0"/>
              <a:t>permanecem sendo aplicadas</a:t>
            </a:r>
          </a:p>
          <a:p>
            <a:pPr algn="ctr"/>
            <a:r>
              <a:rPr lang="pt-BR" dirty="0"/>
              <a:t>as normas constitucionais e infraconstitucionais anteriores</a:t>
            </a:r>
          </a:p>
          <a:p>
            <a:pPr algn="ctr"/>
            <a:r>
              <a:rPr lang="pt-BR" dirty="0"/>
              <a:t>à data de entrada em vigor da EC 103/2019</a:t>
            </a:r>
          </a:p>
          <a:p>
            <a:pPr algn="ctr"/>
            <a:endParaRPr lang="pt-BR" dirty="0"/>
          </a:p>
          <a:p>
            <a:pPr algn="ctr"/>
            <a:r>
              <a:rPr lang="pt-BR" b="1" dirty="0"/>
              <a:t>Fundamentos:</a:t>
            </a:r>
          </a:p>
          <a:p>
            <a:pPr algn="ctr"/>
            <a:endParaRPr lang="pt-BR" dirty="0"/>
          </a:p>
          <a:p>
            <a:pPr algn="ctr"/>
            <a:r>
              <a:rPr lang="pt-BR" dirty="0"/>
              <a:t>art.  40, §19, da CF</a:t>
            </a:r>
          </a:p>
          <a:p>
            <a:pPr algn="ctr"/>
            <a:endParaRPr lang="pt-BR" dirty="0"/>
          </a:p>
          <a:p>
            <a:pPr algn="ctr"/>
            <a:r>
              <a:rPr lang="pt-BR" dirty="0"/>
              <a:t>Nota Técnica SEI 12.212/2019/ME da SEPRT</a:t>
            </a:r>
          </a:p>
          <a:p>
            <a:endParaRPr lang="pt-BR" dirty="0"/>
          </a:p>
        </p:txBody>
      </p:sp>
      <p:sp>
        <p:nvSpPr>
          <p:cNvPr id="9" name="CaixaDeTexto 8">
            <a:extLst>
              <a:ext uri="{FF2B5EF4-FFF2-40B4-BE49-F238E27FC236}">
                <a16:creationId xmlns:a16="http://schemas.microsoft.com/office/drawing/2014/main" id="{554D3214-1934-2217-7120-66C086CFB60F}"/>
              </a:ext>
            </a:extLst>
          </p:cNvPr>
          <p:cNvSpPr txBox="1"/>
          <p:nvPr/>
        </p:nvSpPr>
        <p:spPr>
          <a:xfrm>
            <a:off x="0" y="0"/>
            <a:ext cx="12191999" cy="400110"/>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algn="ctr"/>
            <a:r>
              <a:rPr lang="pt-BR" sz="2000" b="1" dirty="0"/>
              <a:t>MEDIDAS LEGAIS ADMINISTRATIVAS COM IMPACTO NO PASSIVO ATUARIAL DOS RPPS</a:t>
            </a:r>
          </a:p>
        </p:txBody>
      </p:sp>
      <p:pic>
        <p:nvPicPr>
          <p:cNvPr id="2" name="Picture 4">
            <a:extLst>
              <a:ext uri="{FF2B5EF4-FFF2-40B4-BE49-F238E27FC236}">
                <a16:creationId xmlns:a16="http://schemas.microsoft.com/office/drawing/2014/main" id="{3AE6FB65-2A2C-C258-CEF3-CF4C9F9808BE}"/>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0348545" y="6297881"/>
            <a:ext cx="1776416" cy="4939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649428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tângulo 7">
            <a:extLst>
              <a:ext uri="{FF2B5EF4-FFF2-40B4-BE49-F238E27FC236}">
                <a16:creationId xmlns:a16="http://schemas.microsoft.com/office/drawing/2014/main" id="{23B3A117-55BE-355F-8151-D6AC13D45594}"/>
              </a:ext>
            </a:extLst>
          </p:cNvPr>
          <p:cNvSpPr/>
          <p:nvPr/>
        </p:nvSpPr>
        <p:spPr>
          <a:xfrm>
            <a:off x="2353731" y="722779"/>
            <a:ext cx="8877973" cy="914400"/>
          </a:xfrm>
          <a:prstGeom prst="rect">
            <a:avLst/>
          </a:prstGeom>
          <a:solidFill>
            <a:schemeClr val="bg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rgbClr val="162937"/>
                </a:solidFill>
              </a:rPr>
              <a:t>CONTRIBUIÇÃO </a:t>
            </a:r>
            <a:r>
              <a:rPr lang="pt-BR" sz="2000" b="1" u="sng" dirty="0">
                <a:solidFill>
                  <a:srgbClr val="162937"/>
                </a:solidFill>
              </a:rPr>
              <a:t>PATRONAL</a:t>
            </a:r>
            <a:r>
              <a:rPr lang="pt-BR" sz="2000" b="1" dirty="0">
                <a:solidFill>
                  <a:srgbClr val="162937"/>
                </a:solidFill>
              </a:rPr>
              <a:t> DIFERENCIADA POR MASSA DE SEGURADOS </a:t>
            </a:r>
            <a:endParaRPr lang="pt-BR" sz="2000" b="1" dirty="0">
              <a:solidFill>
                <a:schemeClr val="tx1"/>
              </a:solidFill>
            </a:endParaRPr>
          </a:p>
        </p:txBody>
      </p:sp>
      <p:sp>
        <p:nvSpPr>
          <p:cNvPr id="11" name="Seta: para Baixo 10">
            <a:extLst>
              <a:ext uri="{FF2B5EF4-FFF2-40B4-BE49-F238E27FC236}">
                <a16:creationId xmlns:a16="http://schemas.microsoft.com/office/drawing/2014/main" id="{9CC8960F-5F53-F509-19FF-4F9998FE2B61}"/>
              </a:ext>
            </a:extLst>
          </p:cNvPr>
          <p:cNvSpPr/>
          <p:nvPr/>
        </p:nvSpPr>
        <p:spPr>
          <a:xfrm>
            <a:off x="5514700" y="1892106"/>
            <a:ext cx="1293223" cy="70096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2" name="CaixaDeTexto 11">
            <a:extLst>
              <a:ext uri="{FF2B5EF4-FFF2-40B4-BE49-F238E27FC236}">
                <a16:creationId xmlns:a16="http://schemas.microsoft.com/office/drawing/2014/main" id="{4F82D76D-3F35-F71C-63FD-55FF0B0EC77E}"/>
              </a:ext>
            </a:extLst>
          </p:cNvPr>
          <p:cNvSpPr txBox="1"/>
          <p:nvPr/>
        </p:nvSpPr>
        <p:spPr>
          <a:xfrm>
            <a:off x="1326052" y="2769918"/>
            <a:ext cx="9801147" cy="3416320"/>
          </a:xfrm>
          <a:prstGeom prst="rect">
            <a:avLst/>
          </a:prstGeom>
          <a:noFill/>
        </p:spPr>
        <p:txBody>
          <a:bodyPr wrap="square">
            <a:spAutoFit/>
          </a:bodyPr>
          <a:lstStyle/>
          <a:p>
            <a:pPr algn="ctr"/>
            <a:r>
              <a:rPr lang="pt-BR" b="0" i="0" dirty="0">
                <a:solidFill>
                  <a:srgbClr val="1D1C1D"/>
                </a:solidFill>
                <a:effectLst/>
              </a:rPr>
              <a:t>O plano de custeio do RPPS, em relação à </a:t>
            </a:r>
            <a:r>
              <a:rPr lang="pt-BR" b="0" i="0" u="sng" dirty="0">
                <a:solidFill>
                  <a:srgbClr val="1D1C1D"/>
                </a:solidFill>
                <a:effectLst/>
              </a:rPr>
              <a:t>cota patronal</a:t>
            </a:r>
            <a:r>
              <a:rPr lang="pt-BR" b="0" i="0" dirty="0">
                <a:solidFill>
                  <a:srgbClr val="1D1C1D"/>
                </a:solidFill>
                <a:effectLst/>
              </a:rPr>
              <a:t>, pode contar com contribuições (tanto a normal como a suplementar) diferenciadas por massa de segurados sujeita a critérios legais de elegibilidade específicos (por exemplo professores), desde que assegurada a equidade no financiamento do RPPS e demonstrado que este plano de custeio financia integralmente o custo total apurado na avaliação atuarial</a:t>
            </a:r>
          </a:p>
          <a:p>
            <a:pPr algn="ctr"/>
            <a:endParaRPr lang="pt-BR" b="0" i="0" dirty="0">
              <a:solidFill>
                <a:srgbClr val="1D1C1D"/>
              </a:solidFill>
              <a:effectLst/>
            </a:endParaRPr>
          </a:p>
          <a:p>
            <a:pPr algn="ctr"/>
            <a:r>
              <a:rPr lang="pt-BR" b="0" i="0" dirty="0">
                <a:solidFill>
                  <a:srgbClr val="1D1C1D"/>
                </a:solidFill>
                <a:effectLst/>
              </a:rPr>
              <a:t>A medida demanda previsão legal específica, a qual necessita ser precedida de amplo e adequado estudo atuarial que lhe dê suporte</a:t>
            </a:r>
          </a:p>
          <a:p>
            <a:pPr algn="ctr"/>
            <a:endParaRPr lang="pt-BR" dirty="0">
              <a:solidFill>
                <a:srgbClr val="1D1C1D"/>
              </a:solidFill>
            </a:endParaRPr>
          </a:p>
          <a:p>
            <a:pPr algn="ctr"/>
            <a:r>
              <a:rPr lang="pt-BR" b="1" dirty="0">
                <a:solidFill>
                  <a:srgbClr val="1D1C1D"/>
                </a:solidFill>
              </a:rPr>
              <a:t>Fundamento legal:</a:t>
            </a:r>
          </a:p>
          <a:p>
            <a:pPr algn="ctr"/>
            <a:endParaRPr lang="pt-BR" b="1" dirty="0">
              <a:solidFill>
                <a:srgbClr val="1D1C1D"/>
              </a:solidFill>
            </a:endParaRPr>
          </a:p>
          <a:p>
            <a:pPr algn="ctr"/>
            <a:r>
              <a:rPr lang="pt-BR" b="0" i="0" dirty="0">
                <a:solidFill>
                  <a:srgbClr val="1D1C1D"/>
                </a:solidFill>
                <a:effectLst/>
              </a:rPr>
              <a:t> Art. 46 e art. 53, III, da Portaria MTP nº 1.467/2022</a:t>
            </a:r>
          </a:p>
        </p:txBody>
      </p:sp>
      <p:sp>
        <p:nvSpPr>
          <p:cNvPr id="15" name="CaixaDeTexto 14">
            <a:extLst>
              <a:ext uri="{FF2B5EF4-FFF2-40B4-BE49-F238E27FC236}">
                <a16:creationId xmlns:a16="http://schemas.microsoft.com/office/drawing/2014/main" id="{CBF6C898-E4A9-482C-2293-4C620696E005}"/>
              </a:ext>
            </a:extLst>
          </p:cNvPr>
          <p:cNvSpPr txBox="1"/>
          <p:nvPr/>
        </p:nvSpPr>
        <p:spPr>
          <a:xfrm>
            <a:off x="0" y="0"/>
            <a:ext cx="12191999" cy="400110"/>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algn="ctr"/>
            <a:r>
              <a:rPr lang="pt-BR" sz="2000" b="1" dirty="0"/>
              <a:t>MEDIDAS LEGAIS ADMINISTRATIVAS COM IMPACTO NO PASSIVO ATUARIAL DOS RPPS</a:t>
            </a:r>
          </a:p>
        </p:txBody>
      </p:sp>
      <p:pic>
        <p:nvPicPr>
          <p:cNvPr id="2" name="Picture 4">
            <a:extLst>
              <a:ext uri="{FF2B5EF4-FFF2-40B4-BE49-F238E27FC236}">
                <a16:creationId xmlns:a16="http://schemas.microsoft.com/office/drawing/2014/main" id="{2AF5CADA-DC4C-00AB-AC9E-EC5907CD2EB3}"/>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0348545" y="6297881"/>
            <a:ext cx="1776416" cy="4939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190741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tângulo 7">
            <a:extLst>
              <a:ext uri="{FF2B5EF4-FFF2-40B4-BE49-F238E27FC236}">
                <a16:creationId xmlns:a16="http://schemas.microsoft.com/office/drawing/2014/main" id="{23B3A117-55BE-355F-8151-D6AC13D45594}"/>
              </a:ext>
            </a:extLst>
          </p:cNvPr>
          <p:cNvSpPr/>
          <p:nvPr/>
        </p:nvSpPr>
        <p:spPr>
          <a:xfrm>
            <a:off x="2353731" y="722779"/>
            <a:ext cx="8877974" cy="914400"/>
          </a:xfrm>
          <a:prstGeom prst="rect">
            <a:avLst/>
          </a:prstGeom>
          <a:solidFill>
            <a:schemeClr val="bg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rgbClr val="162937"/>
                </a:solidFill>
              </a:rPr>
              <a:t>DO EQUACIONAMENTO DO DÉFICIT PELA SEGREGAÇÃO DA MASSA</a:t>
            </a:r>
          </a:p>
        </p:txBody>
      </p:sp>
      <p:sp>
        <p:nvSpPr>
          <p:cNvPr id="11" name="Seta: para Baixo 10">
            <a:extLst>
              <a:ext uri="{FF2B5EF4-FFF2-40B4-BE49-F238E27FC236}">
                <a16:creationId xmlns:a16="http://schemas.microsoft.com/office/drawing/2014/main" id="{9CC8960F-5F53-F509-19FF-4F9998FE2B61}"/>
              </a:ext>
            </a:extLst>
          </p:cNvPr>
          <p:cNvSpPr/>
          <p:nvPr/>
        </p:nvSpPr>
        <p:spPr>
          <a:xfrm>
            <a:off x="5514700" y="1892106"/>
            <a:ext cx="1293223" cy="70096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2" name="CaixaDeTexto 11">
            <a:extLst>
              <a:ext uri="{FF2B5EF4-FFF2-40B4-BE49-F238E27FC236}">
                <a16:creationId xmlns:a16="http://schemas.microsoft.com/office/drawing/2014/main" id="{4F82D76D-3F35-F71C-63FD-55FF0B0EC77E}"/>
              </a:ext>
            </a:extLst>
          </p:cNvPr>
          <p:cNvSpPr txBox="1"/>
          <p:nvPr/>
        </p:nvSpPr>
        <p:spPr>
          <a:xfrm>
            <a:off x="1260737" y="2847999"/>
            <a:ext cx="9801147" cy="3908762"/>
          </a:xfrm>
          <a:prstGeom prst="rect">
            <a:avLst/>
          </a:prstGeom>
          <a:noFill/>
        </p:spPr>
        <p:txBody>
          <a:bodyPr wrap="square">
            <a:spAutoFit/>
          </a:bodyPr>
          <a:lstStyle/>
          <a:p>
            <a:pPr algn="ctr"/>
            <a:r>
              <a:rPr lang="pt-BR" sz="2200" dirty="0"/>
              <a:t>Art. 55. No caso de a avaliação atuarial apurar </a:t>
            </a:r>
            <a:r>
              <a:rPr lang="pt-BR" sz="2200" b="1" dirty="0" err="1"/>
              <a:t>deficit</a:t>
            </a:r>
            <a:r>
              <a:rPr lang="pt-BR" sz="2200" dirty="0"/>
              <a:t> atuarial, deverão ser adotadas medidas para o seu equacionamento, que poderão consistir em:</a:t>
            </a:r>
          </a:p>
          <a:p>
            <a:pPr algn="ctr"/>
            <a:r>
              <a:rPr lang="pt-BR" sz="2200" dirty="0">
                <a:solidFill>
                  <a:srgbClr val="162937"/>
                </a:solidFill>
                <a:latin typeface="rawline"/>
              </a:rPr>
              <a:t>...</a:t>
            </a:r>
          </a:p>
          <a:p>
            <a:pPr algn="ctr"/>
            <a:r>
              <a:rPr lang="pt-BR" sz="2200" dirty="0"/>
              <a:t>II - segregação da massa;</a:t>
            </a:r>
          </a:p>
          <a:p>
            <a:pPr algn="ctr"/>
            <a:endParaRPr lang="pt-BR" sz="2200" dirty="0"/>
          </a:p>
          <a:p>
            <a:pPr algn="ctr"/>
            <a:r>
              <a:rPr lang="pt-BR" sz="2200" dirty="0"/>
              <a:t>Art. 58. Poderá ser implementada a segregação da massa dos beneficiários do RPPS, divididos entre o Fundo em Repartição e o Fundo em Capitalização, para o equacionamento do </a:t>
            </a:r>
            <a:r>
              <a:rPr lang="pt-BR" sz="2200" b="1" dirty="0" err="1"/>
              <a:t>deficit</a:t>
            </a:r>
            <a:r>
              <a:rPr lang="pt-BR" sz="2200" dirty="0"/>
              <a:t> do regime, observados os seguintes parâmetros:</a:t>
            </a:r>
            <a:endParaRPr lang="pt-BR" sz="2200" b="0" i="0" dirty="0">
              <a:solidFill>
                <a:srgbClr val="162937"/>
              </a:solidFill>
              <a:effectLst/>
              <a:latin typeface="rawline"/>
            </a:endParaRPr>
          </a:p>
          <a:p>
            <a:pPr algn="ctr"/>
            <a:endParaRPr lang="pt-BR" dirty="0">
              <a:solidFill>
                <a:srgbClr val="1D1C1D"/>
              </a:solidFill>
              <a:latin typeface="Slack-Lato"/>
            </a:endParaRPr>
          </a:p>
          <a:p>
            <a:pPr algn="ctr"/>
            <a:r>
              <a:rPr lang="pt-BR" b="1" dirty="0">
                <a:solidFill>
                  <a:srgbClr val="1D1C1D"/>
                </a:solidFill>
                <a:latin typeface="Slack-Lato"/>
              </a:rPr>
              <a:t>Fundamento legal:</a:t>
            </a:r>
          </a:p>
          <a:p>
            <a:pPr algn="ctr"/>
            <a:endParaRPr lang="pt-BR" b="1" dirty="0">
              <a:solidFill>
                <a:srgbClr val="1D1C1D"/>
              </a:solidFill>
              <a:latin typeface="Slack-Lato"/>
            </a:endParaRPr>
          </a:p>
          <a:p>
            <a:pPr algn="ctr"/>
            <a:r>
              <a:rPr lang="pt-BR" b="0" i="0" dirty="0">
                <a:solidFill>
                  <a:srgbClr val="1D1C1D"/>
                </a:solidFill>
                <a:effectLst/>
              </a:rPr>
              <a:t>Portaria MTP nº 1.467/2022</a:t>
            </a:r>
            <a:endParaRPr lang="pt-BR" b="0" i="0" dirty="0">
              <a:solidFill>
                <a:srgbClr val="1D1C1D"/>
              </a:solidFill>
              <a:effectLst/>
              <a:latin typeface="Slack-Lato"/>
            </a:endParaRPr>
          </a:p>
        </p:txBody>
      </p:sp>
      <p:sp>
        <p:nvSpPr>
          <p:cNvPr id="15" name="CaixaDeTexto 14">
            <a:extLst>
              <a:ext uri="{FF2B5EF4-FFF2-40B4-BE49-F238E27FC236}">
                <a16:creationId xmlns:a16="http://schemas.microsoft.com/office/drawing/2014/main" id="{1D201838-637C-9516-A590-70A0FBFB0D40}"/>
              </a:ext>
            </a:extLst>
          </p:cNvPr>
          <p:cNvSpPr txBox="1"/>
          <p:nvPr/>
        </p:nvSpPr>
        <p:spPr>
          <a:xfrm>
            <a:off x="0" y="0"/>
            <a:ext cx="12191999" cy="400110"/>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algn="ctr"/>
            <a:r>
              <a:rPr lang="pt-BR" sz="2000" b="1" dirty="0"/>
              <a:t>MEDIDAS LEGAIS ADMINISTRATIVAS COM IMPACTO NO PASSIVO ATUARIAL DOS RPPS</a:t>
            </a:r>
          </a:p>
        </p:txBody>
      </p:sp>
      <p:pic>
        <p:nvPicPr>
          <p:cNvPr id="2" name="Picture 4">
            <a:extLst>
              <a:ext uri="{FF2B5EF4-FFF2-40B4-BE49-F238E27FC236}">
                <a16:creationId xmlns:a16="http://schemas.microsoft.com/office/drawing/2014/main" id="{6278C4F8-7D11-E0EE-08FC-5968EC833FAA}"/>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0348545" y="6297881"/>
            <a:ext cx="1776416" cy="4939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438051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tângulo 7">
            <a:extLst>
              <a:ext uri="{FF2B5EF4-FFF2-40B4-BE49-F238E27FC236}">
                <a16:creationId xmlns:a16="http://schemas.microsoft.com/office/drawing/2014/main" id="{23B3A117-55BE-355F-8151-D6AC13D45594}"/>
              </a:ext>
            </a:extLst>
          </p:cNvPr>
          <p:cNvSpPr/>
          <p:nvPr/>
        </p:nvSpPr>
        <p:spPr>
          <a:xfrm>
            <a:off x="2353731" y="722779"/>
            <a:ext cx="8877974" cy="914400"/>
          </a:xfrm>
          <a:prstGeom prst="rect">
            <a:avLst/>
          </a:prstGeom>
          <a:solidFill>
            <a:schemeClr val="bg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rgbClr val="162937"/>
                </a:solidFill>
              </a:rPr>
              <a:t>DO EQUACIONAMENTO DO DÉFICIT ATRAVÉS DE ALÍQUOTAS</a:t>
            </a:r>
          </a:p>
          <a:p>
            <a:pPr algn="ctr"/>
            <a:r>
              <a:rPr lang="pt-BR" sz="2000" b="1" dirty="0">
                <a:solidFill>
                  <a:srgbClr val="162937"/>
                </a:solidFill>
              </a:rPr>
              <a:t>OU APORTES MENSAIS COM VALORES PREESTABELECIDOS</a:t>
            </a:r>
          </a:p>
        </p:txBody>
      </p:sp>
      <p:sp>
        <p:nvSpPr>
          <p:cNvPr id="11" name="Seta: para Baixo 10">
            <a:extLst>
              <a:ext uri="{FF2B5EF4-FFF2-40B4-BE49-F238E27FC236}">
                <a16:creationId xmlns:a16="http://schemas.microsoft.com/office/drawing/2014/main" id="{9CC8960F-5F53-F509-19FF-4F9998FE2B61}"/>
              </a:ext>
            </a:extLst>
          </p:cNvPr>
          <p:cNvSpPr/>
          <p:nvPr/>
        </p:nvSpPr>
        <p:spPr>
          <a:xfrm>
            <a:off x="5514700" y="1892106"/>
            <a:ext cx="1293223" cy="70096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2" name="CaixaDeTexto 11">
            <a:extLst>
              <a:ext uri="{FF2B5EF4-FFF2-40B4-BE49-F238E27FC236}">
                <a16:creationId xmlns:a16="http://schemas.microsoft.com/office/drawing/2014/main" id="{4F82D76D-3F35-F71C-63FD-55FF0B0EC77E}"/>
              </a:ext>
            </a:extLst>
          </p:cNvPr>
          <p:cNvSpPr txBox="1"/>
          <p:nvPr/>
        </p:nvSpPr>
        <p:spPr>
          <a:xfrm>
            <a:off x="1260737" y="3133850"/>
            <a:ext cx="9801147" cy="3477875"/>
          </a:xfrm>
          <a:prstGeom prst="rect">
            <a:avLst/>
          </a:prstGeom>
          <a:noFill/>
        </p:spPr>
        <p:txBody>
          <a:bodyPr wrap="square">
            <a:spAutoFit/>
          </a:bodyPr>
          <a:lstStyle/>
          <a:p>
            <a:pPr algn="ctr"/>
            <a:r>
              <a:rPr lang="pt-BR" sz="2300" dirty="0">
                <a:solidFill>
                  <a:srgbClr val="162937"/>
                </a:solidFill>
                <a:latin typeface="rawline"/>
              </a:rPr>
              <a:t>IN TCE/RS 17/2021</a:t>
            </a:r>
          </a:p>
          <a:p>
            <a:pPr algn="ctr"/>
            <a:r>
              <a:rPr lang="pt-BR" sz="2300" dirty="0">
                <a:solidFill>
                  <a:srgbClr val="162937"/>
                </a:solidFill>
                <a:latin typeface="rawline"/>
              </a:rPr>
              <a:t>IN TCE/RS 18/2021</a:t>
            </a:r>
          </a:p>
          <a:p>
            <a:pPr algn="ctr"/>
            <a:r>
              <a:rPr lang="pt-BR" sz="2300" b="0" i="0" dirty="0">
                <a:solidFill>
                  <a:srgbClr val="162937"/>
                </a:solidFill>
                <a:effectLst/>
                <a:latin typeface="rawline"/>
              </a:rPr>
              <a:t>NOTA TÉCNICA SEI 18.162/2021</a:t>
            </a:r>
            <a:r>
              <a:rPr lang="pt-BR" sz="2300" dirty="0">
                <a:solidFill>
                  <a:srgbClr val="162937"/>
                </a:solidFill>
                <a:latin typeface="rawline"/>
              </a:rPr>
              <a:t>/ME</a:t>
            </a:r>
          </a:p>
          <a:p>
            <a:pPr algn="ctr"/>
            <a:r>
              <a:rPr lang="pt-BR" sz="2300" dirty="0">
                <a:solidFill>
                  <a:srgbClr val="162937"/>
                </a:solidFill>
                <a:latin typeface="rawline"/>
              </a:rPr>
              <a:t>PORTARIA MTP 1.467/2022</a:t>
            </a:r>
          </a:p>
          <a:p>
            <a:pPr algn="ctr"/>
            <a:r>
              <a:rPr lang="pt-BR" sz="2300" dirty="0">
                <a:solidFill>
                  <a:srgbClr val="162937"/>
                </a:solidFill>
                <a:latin typeface="rawline"/>
              </a:rPr>
              <a:t>PORTARIA MPS 764/2011</a:t>
            </a:r>
          </a:p>
          <a:p>
            <a:pPr algn="ctr"/>
            <a:endParaRPr lang="pt-BR" sz="2300" b="0" i="0" dirty="0">
              <a:solidFill>
                <a:srgbClr val="162937"/>
              </a:solidFill>
              <a:effectLst/>
              <a:latin typeface="rawline"/>
            </a:endParaRPr>
          </a:p>
          <a:p>
            <a:pPr algn="ctr"/>
            <a:r>
              <a:rPr lang="pt-BR" sz="2300" dirty="0">
                <a:solidFill>
                  <a:srgbClr val="162937"/>
                </a:solidFill>
                <a:latin typeface="rawline"/>
              </a:rPr>
              <a:t>Despesas com Pessoal</a:t>
            </a:r>
          </a:p>
          <a:p>
            <a:pPr algn="ctr"/>
            <a:r>
              <a:rPr lang="pt-BR" sz="2300" b="0" i="0" dirty="0">
                <a:solidFill>
                  <a:srgbClr val="162937"/>
                </a:solidFill>
                <a:effectLst/>
                <a:latin typeface="rawline"/>
              </a:rPr>
              <a:t>Recursos da Educação (MDE/FUNDEB)</a:t>
            </a:r>
          </a:p>
          <a:p>
            <a:pPr algn="ctr"/>
            <a:endParaRPr lang="pt-BR" dirty="0">
              <a:solidFill>
                <a:srgbClr val="1D1C1D"/>
              </a:solidFill>
              <a:latin typeface="Slack-Lato"/>
            </a:endParaRPr>
          </a:p>
          <a:p>
            <a:pPr algn="ctr"/>
            <a:endParaRPr lang="pt-BR" dirty="0">
              <a:solidFill>
                <a:srgbClr val="1D1C1D"/>
              </a:solidFill>
              <a:latin typeface="Slack-Lato"/>
            </a:endParaRPr>
          </a:p>
        </p:txBody>
      </p:sp>
      <p:sp>
        <p:nvSpPr>
          <p:cNvPr id="15" name="CaixaDeTexto 14">
            <a:extLst>
              <a:ext uri="{FF2B5EF4-FFF2-40B4-BE49-F238E27FC236}">
                <a16:creationId xmlns:a16="http://schemas.microsoft.com/office/drawing/2014/main" id="{1D201838-637C-9516-A590-70A0FBFB0D40}"/>
              </a:ext>
            </a:extLst>
          </p:cNvPr>
          <p:cNvSpPr txBox="1"/>
          <p:nvPr/>
        </p:nvSpPr>
        <p:spPr>
          <a:xfrm>
            <a:off x="0" y="0"/>
            <a:ext cx="12191999" cy="400110"/>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algn="ctr"/>
            <a:r>
              <a:rPr lang="pt-BR" sz="2000" b="1" dirty="0"/>
              <a:t>MEDIDAS LEGAIS ADMINISTRATIVAS COM IMPACTO NO PASSIVO ATUARIAL DOS RPPS</a:t>
            </a:r>
          </a:p>
        </p:txBody>
      </p:sp>
      <p:pic>
        <p:nvPicPr>
          <p:cNvPr id="2" name="Picture 4">
            <a:extLst>
              <a:ext uri="{FF2B5EF4-FFF2-40B4-BE49-F238E27FC236}">
                <a16:creationId xmlns:a16="http://schemas.microsoft.com/office/drawing/2014/main" id="{7E725B8D-CB51-A47B-7E46-2F0F4880F393}"/>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0348545" y="6297881"/>
            <a:ext cx="1776416" cy="4939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9639160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tângulo 7">
            <a:extLst>
              <a:ext uri="{FF2B5EF4-FFF2-40B4-BE49-F238E27FC236}">
                <a16:creationId xmlns:a16="http://schemas.microsoft.com/office/drawing/2014/main" id="{23B3A117-55BE-355F-8151-D6AC13D45594}"/>
              </a:ext>
            </a:extLst>
          </p:cNvPr>
          <p:cNvSpPr/>
          <p:nvPr/>
        </p:nvSpPr>
        <p:spPr>
          <a:xfrm>
            <a:off x="2353731" y="722779"/>
            <a:ext cx="8877974" cy="914400"/>
          </a:xfrm>
          <a:prstGeom prst="rect">
            <a:avLst/>
          </a:prstGeom>
          <a:solidFill>
            <a:schemeClr val="bg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rgbClr val="162937"/>
                </a:solidFill>
              </a:rPr>
              <a:t>VINCULAÇÃO DE IMÓVEL AO RPPS</a:t>
            </a:r>
          </a:p>
        </p:txBody>
      </p:sp>
      <p:sp>
        <p:nvSpPr>
          <p:cNvPr id="11" name="Seta: para Baixo 10">
            <a:extLst>
              <a:ext uri="{FF2B5EF4-FFF2-40B4-BE49-F238E27FC236}">
                <a16:creationId xmlns:a16="http://schemas.microsoft.com/office/drawing/2014/main" id="{9CC8960F-5F53-F509-19FF-4F9998FE2B61}"/>
              </a:ext>
            </a:extLst>
          </p:cNvPr>
          <p:cNvSpPr/>
          <p:nvPr/>
        </p:nvSpPr>
        <p:spPr>
          <a:xfrm>
            <a:off x="5514700" y="1892106"/>
            <a:ext cx="1293223" cy="70096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2" name="CaixaDeTexto 11">
            <a:extLst>
              <a:ext uri="{FF2B5EF4-FFF2-40B4-BE49-F238E27FC236}">
                <a16:creationId xmlns:a16="http://schemas.microsoft.com/office/drawing/2014/main" id="{4F82D76D-3F35-F71C-63FD-55FF0B0EC77E}"/>
              </a:ext>
            </a:extLst>
          </p:cNvPr>
          <p:cNvSpPr txBox="1"/>
          <p:nvPr/>
        </p:nvSpPr>
        <p:spPr>
          <a:xfrm>
            <a:off x="1195425" y="2998384"/>
            <a:ext cx="9801147" cy="2846933"/>
          </a:xfrm>
          <a:prstGeom prst="rect">
            <a:avLst/>
          </a:prstGeom>
          <a:noFill/>
        </p:spPr>
        <p:txBody>
          <a:bodyPr wrap="square">
            <a:spAutoFit/>
          </a:bodyPr>
          <a:lstStyle/>
          <a:p>
            <a:pPr algn="ctr"/>
            <a:r>
              <a:rPr lang="pt-BR" sz="2300" dirty="0">
                <a:solidFill>
                  <a:srgbClr val="162937"/>
                </a:solidFill>
              </a:rPr>
              <a:t>Art. 249. Com o objetivo de assegurar recursos para o pagamento de proventos de aposentadoria e pensões concedidas aos respectivos servidores e seus dependentes, em adição aos recursos dos respectivos tesouros, a União, os Estados, o Distrito Federal e </a:t>
            </a:r>
            <a:r>
              <a:rPr lang="pt-BR" sz="2300" b="1" u="sng" dirty="0">
                <a:solidFill>
                  <a:srgbClr val="162937"/>
                </a:solidFill>
              </a:rPr>
              <a:t>os Municípios poderão constituir fundos integrados </a:t>
            </a:r>
            <a:r>
              <a:rPr lang="pt-BR" sz="2300" dirty="0">
                <a:solidFill>
                  <a:srgbClr val="162937"/>
                </a:solidFill>
              </a:rPr>
              <a:t>pelos recursos provenientes de contribuições </a:t>
            </a:r>
            <a:r>
              <a:rPr lang="pt-BR" sz="2300" b="1" u="sng" dirty="0">
                <a:solidFill>
                  <a:srgbClr val="162937"/>
                </a:solidFill>
              </a:rPr>
              <a:t>e por bens</a:t>
            </a:r>
            <a:r>
              <a:rPr lang="pt-BR" sz="2300" dirty="0">
                <a:solidFill>
                  <a:srgbClr val="162937"/>
                </a:solidFill>
              </a:rPr>
              <a:t>, direitos e ativos de qualquer natureza, mediante lei que disporá sobre a natureza e administração desses fundos. (Constituição Federal)</a:t>
            </a:r>
            <a:endParaRPr lang="pt-BR" dirty="0">
              <a:solidFill>
                <a:srgbClr val="1D1C1D"/>
              </a:solidFill>
            </a:endParaRPr>
          </a:p>
          <a:p>
            <a:pPr algn="ctr"/>
            <a:endParaRPr lang="pt-BR" dirty="0">
              <a:solidFill>
                <a:srgbClr val="1D1C1D"/>
              </a:solidFill>
              <a:latin typeface="Slack-Lato"/>
            </a:endParaRPr>
          </a:p>
        </p:txBody>
      </p:sp>
      <p:sp>
        <p:nvSpPr>
          <p:cNvPr id="15" name="CaixaDeTexto 14">
            <a:extLst>
              <a:ext uri="{FF2B5EF4-FFF2-40B4-BE49-F238E27FC236}">
                <a16:creationId xmlns:a16="http://schemas.microsoft.com/office/drawing/2014/main" id="{1D201838-637C-9516-A590-70A0FBFB0D40}"/>
              </a:ext>
            </a:extLst>
          </p:cNvPr>
          <p:cNvSpPr txBox="1"/>
          <p:nvPr/>
        </p:nvSpPr>
        <p:spPr>
          <a:xfrm>
            <a:off x="0" y="0"/>
            <a:ext cx="12191999" cy="400110"/>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algn="ctr"/>
            <a:r>
              <a:rPr lang="pt-BR" sz="2000" b="1" dirty="0"/>
              <a:t>MEDIDAS LEGAIS ADMINISTRATIVAS COM IMPACTO NO PASSIVO ATUARIAL DOS RPPS</a:t>
            </a:r>
          </a:p>
        </p:txBody>
      </p:sp>
      <p:pic>
        <p:nvPicPr>
          <p:cNvPr id="2" name="Picture 4">
            <a:extLst>
              <a:ext uri="{FF2B5EF4-FFF2-40B4-BE49-F238E27FC236}">
                <a16:creationId xmlns:a16="http://schemas.microsoft.com/office/drawing/2014/main" id="{E93B8DA7-DA75-E56E-6D78-9AD9096720ED}"/>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0348545" y="6297881"/>
            <a:ext cx="1776416" cy="4939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007534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tângulo 7">
            <a:extLst>
              <a:ext uri="{FF2B5EF4-FFF2-40B4-BE49-F238E27FC236}">
                <a16:creationId xmlns:a16="http://schemas.microsoft.com/office/drawing/2014/main" id="{23B3A117-55BE-355F-8151-D6AC13D45594}"/>
              </a:ext>
            </a:extLst>
          </p:cNvPr>
          <p:cNvSpPr/>
          <p:nvPr/>
        </p:nvSpPr>
        <p:spPr>
          <a:xfrm>
            <a:off x="2353731" y="722779"/>
            <a:ext cx="8877974" cy="914400"/>
          </a:xfrm>
          <a:prstGeom prst="rect">
            <a:avLst/>
          </a:prstGeom>
          <a:solidFill>
            <a:schemeClr val="bg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rgbClr val="162937"/>
                </a:solidFill>
              </a:rPr>
              <a:t>VINCULAÇÃO DE RECEITAS AO RPPS</a:t>
            </a:r>
          </a:p>
        </p:txBody>
      </p:sp>
      <p:sp>
        <p:nvSpPr>
          <p:cNvPr id="11" name="Seta: para Baixo 10">
            <a:extLst>
              <a:ext uri="{FF2B5EF4-FFF2-40B4-BE49-F238E27FC236}">
                <a16:creationId xmlns:a16="http://schemas.microsoft.com/office/drawing/2014/main" id="{9CC8960F-5F53-F509-19FF-4F9998FE2B61}"/>
              </a:ext>
            </a:extLst>
          </p:cNvPr>
          <p:cNvSpPr/>
          <p:nvPr/>
        </p:nvSpPr>
        <p:spPr>
          <a:xfrm>
            <a:off x="5514700" y="1892106"/>
            <a:ext cx="1293223" cy="70096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2" name="CaixaDeTexto 11">
            <a:extLst>
              <a:ext uri="{FF2B5EF4-FFF2-40B4-BE49-F238E27FC236}">
                <a16:creationId xmlns:a16="http://schemas.microsoft.com/office/drawing/2014/main" id="{4F82D76D-3F35-F71C-63FD-55FF0B0EC77E}"/>
              </a:ext>
            </a:extLst>
          </p:cNvPr>
          <p:cNvSpPr txBox="1"/>
          <p:nvPr/>
        </p:nvSpPr>
        <p:spPr>
          <a:xfrm>
            <a:off x="1195425" y="2847999"/>
            <a:ext cx="9801147" cy="3631763"/>
          </a:xfrm>
          <a:prstGeom prst="rect">
            <a:avLst/>
          </a:prstGeom>
          <a:noFill/>
        </p:spPr>
        <p:txBody>
          <a:bodyPr wrap="square">
            <a:spAutoFit/>
          </a:bodyPr>
          <a:lstStyle/>
          <a:p>
            <a:pPr algn="ctr"/>
            <a:r>
              <a:rPr lang="pt-BR" sz="2300" dirty="0">
                <a:solidFill>
                  <a:srgbClr val="162937"/>
                </a:solidFill>
              </a:rPr>
              <a:t>Art. 167. São vedados:</a:t>
            </a:r>
          </a:p>
          <a:p>
            <a:pPr algn="ctr"/>
            <a:endParaRPr lang="pt-BR" sz="2300" dirty="0">
              <a:solidFill>
                <a:srgbClr val="162937"/>
              </a:solidFill>
            </a:endParaRPr>
          </a:p>
          <a:p>
            <a:pPr algn="ctr"/>
            <a:r>
              <a:rPr lang="pt-BR" sz="2300" dirty="0">
                <a:solidFill>
                  <a:srgbClr val="1D1C1D"/>
                </a:solidFill>
              </a:rPr>
              <a:t>IV - </a:t>
            </a:r>
            <a:r>
              <a:rPr lang="pt-BR" sz="2300" b="1" u="sng" dirty="0">
                <a:solidFill>
                  <a:srgbClr val="1D1C1D"/>
                </a:solidFill>
              </a:rPr>
              <a:t>a vinculação de receita de impostos a órgão, fundo ou despesa</a:t>
            </a:r>
            <a:r>
              <a:rPr lang="pt-BR" sz="2300" dirty="0">
                <a:solidFill>
                  <a:srgbClr val="1D1C1D"/>
                </a:solidFill>
              </a:rPr>
              <a:t>, ressalvadas a repartição do produto da arrecadação dos impostos a que se referem os </a:t>
            </a:r>
            <a:r>
              <a:rPr lang="pt-BR" sz="2300" dirty="0" err="1">
                <a:solidFill>
                  <a:srgbClr val="1D1C1D"/>
                </a:solidFill>
              </a:rPr>
              <a:t>arts</a:t>
            </a:r>
            <a:r>
              <a:rPr lang="pt-BR" sz="2300" dirty="0">
                <a:solidFill>
                  <a:srgbClr val="1D1C1D"/>
                </a:solidFill>
              </a:rPr>
              <a:t>. 158 e 159, a destinação de recursos para as ações e serviços públicos de saúde, para manutenção e desenvolvimento do ensino e para realização de atividades da administração tributária, como determinado, respectivamente, pelos </a:t>
            </a:r>
            <a:r>
              <a:rPr lang="pt-BR" sz="2300" dirty="0" err="1">
                <a:solidFill>
                  <a:srgbClr val="1D1C1D"/>
                </a:solidFill>
              </a:rPr>
              <a:t>arts</a:t>
            </a:r>
            <a:r>
              <a:rPr lang="pt-BR" sz="2300" dirty="0">
                <a:solidFill>
                  <a:srgbClr val="1D1C1D"/>
                </a:solidFill>
              </a:rPr>
              <a:t>. 198, § 2º, 212 e 37, XXII, e a prestação de garantias às operações de crédito por antecipação de receita, previstas no art. 165, § 8º, bem como o disposto no § 4º deste artigo; </a:t>
            </a:r>
          </a:p>
        </p:txBody>
      </p:sp>
      <p:sp>
        <p:nvSpPr>
          <p:cNvPr id="15" name="CaixaDeTexto 14">
            <a:extLst>
              <a:ext uri="{FF2B5EF4-FFF2-40B4-BE49-F238E27FC236}">
                <a16:creationId xmlns:a16="http://schemas.microsoft.com/office/drawing/2014/main" id="{1D201838-637C-9516-A590-70A0FBFB0D40}"/>
              </a:ext>
            </a:extLst>
          </p:cNvPr>
          <p:cNvSpPr txBox="1"/>
          <p:nvPr/>
        </p:nvSpPr>
        <p:spPr>
          <a:xfrm>
            <a:off x="0" y="0"/>
            <a:ext cx="12191999" cy="400110"/>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algn="ctr"/>
            <a:r>
              <a:rPr lang="pt-BR" sz="2000" b="1" dirty="0"/>
              <a:t>MEDIDAS LEGAIS ADMINISTRATIVAS COM IMPACTO NO PASSIVO ATUARIAL DOS RPPS</a:t>
            </a:r>
          </a:p>
        </p:txBody>
      </p:sp>
      <p:pic>
        <p:nvPicPr>
          <p:cNvPr id="2" name="Picture 2" descr="Dúvida - ícones de interface grátis">
            <a:extLst>
              <a:ext uri="{FF2B5EF4-FFF2-40B4-BE49-F238E27FC236}">
                <a16:creationId xmlns:a16="http://schemas.microsoft.com/office/drawing/2014/main" id="{1F59532B-D76A-5178-1330-9E03DDA9F41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217754" y="814520"/>
            <a:ext cx="730918" cy="730918"/>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4">
            <a:extLst>
              <a:ext uri="{FF2B5EF4-FFF2-40B4-BE49-F238E27FC236}">
                <a16:creationId xmlns:a16="http://schemas.microsoft.com/office/drawing/2014/main" id="{F5159135-EE33-DB4D-F13E-8F8D6B2DC0DF}"/>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0348545" y="6297881"/>
            <a:ext cx="1776416" cy="4939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8100405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tângulo 7">
            <a:extLst>
              <a:ext uri="{FF2B5EF4-FFF2-40B4-BE49-F238E27FC236}">
                <a16:creationId xmlns:a16="http://schemas.microsoft.com/office/drawing/2014/main" id="{23B3A117-55BE-355F-8151-D6AC13D45594}"/>
              </a:ext>
            </a:extLst>
          </p:cNvPr>
          <p:cNvSpPr/>
          <p:nvPr/>
        </p:nvSpPr>
        <p:spPr>
          <a:xfrm>
            <a:off x="2285998" y="1163045"/>
            <a:ext cx="8877974" cy="914400"/>
          </a:xfrm>
          <a:prstGeom prst="rect">
            <a:avLst/>
          </a:prstGeom>
          <a:solidFill>
            <a:schemeClr val="bg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rgbClr val="162937"/>
                </a:solidFill>
              </a:rPr>
              <a:t>ATUALIZAÇÃO CADASTRAL e COMPENSAÇÃO FINANCEIRA</a:t>
            </a:r>
          </a:p>
        </p:txBody>
      </p:sp>
      <p:sp>
        <p:nvSpPr>
          <p:cNvPr id="11" name="Seta: para Baixo 10">
            <a:extLst>
              <a:ext uri="{FF2B5EF4-FFF2-40B4-BE49-F238E27FC236}">
                <a16:creationId xmlns:a16="http://schemas.microsoft.com/office/drawing/2014/main" id="{9CC8960F-5F53-F509-19FF-4F9998FE2B61}"/>
              </a:ext>
            </a:extLst>
          </p:cNvPr>
          <p:cNvSpPr/>
          <p:nvPr/>
        </p:nvSpPr>
        <p:spPr>
          <a:xfrm>
            <a:off x="5446967" y="2332372"/>
            <a:ext cx="1293223" cy="70096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2" name="CaixaDeTexto 11">
            <a:extLst>
              <a:ext uri="{FF2B5EF4-FFF2-40B4-BE49-F238E27FC236}">
                <a16:creationId xmlns:a16="http://schemas.microsoft.com/office/drawing/2014/main" id="{4F82D76D-3F35-F71C-63FD-55FF0B0EC77E}"/>
              </a:ext>
            </a:extLst>
          </p:cNvPr>
          <p:cNvSpPr txBox="1"/>
          <p:nvPr/>
        </p:nvSpPr>
        <p:spPr>
          <a:xfrm>
            <a:off x="1127692" y="3617448"/>
            <a:ext cx="9801147" cy="1508105"/>
          </a:xfrm>
          <a:prstGeom prst="rect">
            <a:avLst/>
          </a:prstGeom>
          <a:noFill/>
        </p:spPr>
        <p:txBody>
          <a:bodyPr wrap="square">
            <a:spAutoFit/>
          </a:bodyPr>
          <a:lstStyle/>
          <a:p>
            <a:pPr algn="ctr"/>
            <a:r>
              <a:rPr lang="pt-BR" sz="2300" dirty="0">
                <a:solidFill>
                  <a:srgbClr val="162937"/>
                </a:solidFill>
              </a:rPr>
              <a:t>LEI FEFDERAL 9.796/1999</a:t>
            </a:r>
          </a:p>
          <a:p>
            <a:pPr algn="ctr"/>
            <a:r>
              <a:rPr lang="pt-BR" sz="2300" dirty="0">
                <a:solidFill>
                  <a:srgbClr val="162937"/>
                </a:solidFill>
              </a:rPr>
              <a:t>DECRETO FEDERAL 10.188/2019</a:t>
            </a:r>
          </a:p>
          <a:p>
            <a:pPr algn="ctr"/>
            <a:r>
              <a:rPr lang="pt-BR" sz="2300" dirty="0">
                <a:solidFill>
                  <a:srgbClr val="162937"/>
                </a:solidFill>
              </a:rPr>
              <a:t>OPERACIONALIZAÇÃO</a:t>
            </a:r>
          </a:p>
          <a:p>
            <a:pPr algn="ctr"/>
            <a:r>
              <a:rPr lang="pt-BR" sz="2300" dirty="0">
                <a:solidFill>
                  <a:srgbClr val="162937"/>
                </a:solidFill>
              </a:rPr>
              <a:t>PROVA DE VIDA</a:t>
            </a:r>
            <a:endParaRPr lang="pt-BR" sz="2300" dirty="0">
              <a:solidFill>
                <a:srgbClr val="1D1C1D"/>
              </a:solidFill>
            </a:endParaRPr>
          </a:p>
        </p:txBody>
      </p:sp>
      <p:sp>
        <p:nvSpPr>
          <p:cNvPr id="15" name="CaixaDeTexto 14">
            <a:extLst>
              <a:ext uri="{FF2B5EF4-FFF2-40B4-BE49-F238E27FC236}">
                <a16:creationId xmlns:a16="http://schemas.microsoft.com/office/drawing/2014/main" id="{1D201838-637C-9516-A590-70A0FBFB0D40}"/>
              </a:ext>
            </a:extLst>
          </p:cNvPr>
          <p:cNvSpPr txBox="1"/>
          <p:nvPr/>
        </p:nvSpPr>
        <p:spPr>
          <a:xfrm>
            <a:off x="0" y="0"/>
            <a:ext cx="12191999" cy="400110"/>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algn="ctr"/>
            <a:r>
              <a:rPr lang="pt-BR" sz="2000" b="1" dirty="0"/>
              <a:t>MEDIDAS LEGAIS ADMINISTRATIVAS COM IMPACTO NO PASSIVO ATUARIAL DOS RPPS</a:t>
            </a:r>
          </a:p>
        </p:txBody>
      </p:sp>
      <p:pic>
        <p:nvPicPr>
          <p:cNvPr id="2" name="Picture 4">
            <a:extLst>
              <a:ext uri="{FF2B5EF4-FFF2-40B4-BE49-F238E27FC236}">
                <a16:creationId xmlns:a16="http://schemas.microsoft.com/office/drawing/2014/main" id="{8D00B8C4-93A1-52DF-C915-1046457ED0A0}"/>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0348545" y="6297881"/>
            <a:ext cx="1776416" cy="4939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55791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tângulo 7">
            <a:extLst>
              <a:ext uri="{FF2B5EF4-FFF2-40B4-BE49-F238E27FC236}">
                <a16:creationId xmlns:a16="http://schemas.microsoft.com/office/drawing/2014/main" id="{23B3A117-55BE-355F-8151-D6AC13D45594}"/>
              </a:ext>
            </a:extLst>
          </p:cNvPr>
          <p:cNvSpPr/>
          <p:nvPr/>
        </p:nvSpPr>
        <p:spPr>
          <a:xfrm>
            <a:off x="2285997" y="722779"/>
            <a:ext cx="8945707" cy="914400"/>
          </a:xfrm>
          <a:prstGeom prst="rect">
            <a:avLst/>
          </a:prstGeom>
          <a:solidFill>
            <a:schemeClr val="bg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rgbClr val="162937"/>
                </a:solidFill>
              </a:rPr>
              <a:t>APLICAÇÃO DOS RECURSOS DO RPPS</a:t>
            </a:r>
          </a:p>
          <a:p>
            <a:pPr algn="ctr"/>
            <a:r>
              <a:rPr lang="pt-BR" sz="2000" b="1" dirty="0">
                <a:solidFill>
                  <a:srgbClr val="162937"/>
                </a:solidFill>
              </a:rPr>
              <a:t>META ATUARIAL</a:t>
            </a:r>
            <a:endParaRPr lang="pt-BR" sz="2000" b="1" dirty="0">
              <a:solidFill>
                <a:schemeClr val="tx1"/>
              </a:solidFill>
            </a:endParaRPr>
          </a:p>
        </p:txBody>
      </p:sp>
      <p:sp>
        <p:nvSpPr>
          <p:cNvPr id="11" name="Seta: para Baixo 10">
            <a:extLst>
              <a:ext uri="{FF2B5EF4-FFF2-40B4-BE49-F238E27FC236}">
                <a16:creationId xmlns:a16="http://schemas.microsoft.com/office/drawing/2014/main" id="{9CC8960F-5F53-F509-19FF-4F9998FE2B61}"/>
              </a:ext>
            </a:extLst>
          </p:cNvPr>
          <p:cNvSpPr/>
          <p:nvPr/>
        </p:nvSpPr>
        <p:spPr>
          <a:xfrm>
            <a:off x="5514700" y="1892106"/>
            <a:ext cx="1293223" cy="70096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0" name="CaixaDeTexto 9">
            <a:extLst>
              <a:ext uri="{FF2B5EF4-FFF2-40B4-BE49-F238E27FC236}">
                <a16:creationId xmlns:a16="http://schemas.microsoft.com/office/drawing/2014/main" id="{606292D4-34CA-2220-CAA7-46C6302DB366}"/>
              </a:ext>
            </a:extLst>
          </p:cNvPr>
          <p:cNvSpPr txBox="1"/>
          <p:nvPr/>
        </p:nvSpPr>
        <p:spPr>
          <a:xfrm>
            <a:off x="1142758" y="2593072"/>
            <a:ext cx="10564406" cy="3416320"/>
          </a:xfrm>
          <a:prstGeom prst="rect">
            <a:avLst/>
          </a:prstGeom>
          <a:noFill/>
        </p:spPr>
        <p:txBody>
          <a:bodyPr wrap="square" rtlCol="0">
            <a:spAutoFit/>
          </a:bodyPr>
          <a:lstStyle/>
          <a:p>
            <a:pPr algn="ctr"/>
            <a:r>
              <a:rPr lang="pt-BR" b="1" u="sng" dirty="0"/>
              <a:t>POSIÇÃO INICIAL</a:t>
            </a:r>
            <a:r>
              <a:rPr lang="pt-BR" b="1" dirty="0"/>
              <a:t>:</a:t>
            </a:r>
            <a:r>
              <a:rPr lang="pt-BR" dirty="0"/>
              <a:t> apenas em bancos públicos</a:t>
            </a:r>
          </a:p>
          <a:p>
            <a:pPr algn="ctr"/>
            <a:endParaRPr lang="pt-BR" dirty="0"/>
          </a:p>
          <a:p>
            <a:pPr algn="ctr"/>
            <a:r>
              <a:rPr lang="pt-BR" dirty="0"/>
              <a:t>          	Pareceres 17 e 34, de 2004.</a:t>
            </a:r>
          </a:p>
          <a:p>
            <a:pPr algn="ctr"/>
            <a:endParaRPr lang="pt-BR" dirty="0"/>
          </a:p>
          <a:p>
            <a:pPr algn="ctr"/>
            <a:r>
              <a:rPr lang="pt-BR" b="1" u="sng" dirty="0"/>
              <a:t>POSIÇÃO INTERMEDIÁRIA</a:t>
            </a:r>
            <a:r>
              <a:rPr lang="pt-BR" b="1" dirty="0"/>
              <a:t>: </a:t>
            </a:r>
            <a:r>
              <a:rPr lang="pt-BR" dirty="0"/>
              <a:t>a partir da LC nº 161/2018, bancos públicos e cooperativas de crédito.</a:t>
            </a:r>
          </a:p>
          <a:p>
            <a:pPr algn="ctr"/>
            <a:endParaRPr lang="pt-BR" dirty="0"/>
          </a:p>
          <a:p>
            <a:pPr algn="ctr"/>
            <a:r>
              <a:rPr lang="pt-BR" dirty="0"/>
              <a:t> 	Parecer CT 12/2018, que retificou em parte o Parecer CT nº 6/2016, e Decisão no</a:t>
            </a:r>
          </a:p>
          <a:p>
            <a:pPr algn="ctr"/>
            <a:r>
              <a:rPr lang="pt-BR" dirty="0"/>
              <a:t>Processo nº 11327-0200/16-7.</a:t>
            </a:r>
          </a:p>
          <a:p>
            <a:pPr algn="ctr"/>
            <a:endParaRPr lang="pt-BR" dirty="0"/>
          </a:p>
          <a:p>
            <a:pPr algn="ctr"/>
            <a:r>
              <a:rPr lang="pt-BR" b="1" u="sng" dirty="0"/>
              <a:t>POSIÇÃO ATUAL</a:t>
            </a:r>
            <a:r>
              <a:rPr lang="pt-BR" b="1" dirty="0"/>
              <a:t>: </a:t>
            </a:r>
            <a:r>
              <a:rPr lang="pt-BR" dirty="0"/>
              <a:t>a partir da EC nº 103/2019, instituições públicas e privadas.</a:t>
            </a:r>
          </a:p>
          <a:p>
            <a:pPr algn="ctr"/>
            <a:r>
              <a:rPr lang="pt-BR" b="1" dirty="0"/>
              <a:t>	</a:t>
            </a:r>
            <a:r>
              <a:rPr lang="pt-BR" dirty="0"/>
              <a:t>Decisão no Processo nº 001100-02.00/20-0</a:t>
            </a:r>
          </a:p>
          <a:p>
            <a:endParaRPr lang="pt-BR" dirty="0"/>
          </a:p>
        </p:txBody>
      </p:sp>
      <p:sp>
        <p:nvSpPr>
          <p:cNvPr id="9" name="CaixaDeTexto 8">
            <a:extLst>
              <a:ext uri="{FF2B5EF4-FFF2-40B4-BE49-F238E27FC236}">
                <a16:creationId xmlns:a16="http://schemas.microsoft.com/office/drawing/2014/main" id="{34706187-654F-9C36-FBB4-B979C493350B}"/>
              </a:ext>
            </a:extLst>
          </p:cNvPr>
          <p:cNvSpPr txBox="1"/>
          <p:nvPr/>
        </p:nvSpPr>
        <p:spPr>
          <a:xfrm>
            <a:off x="0" y="0"/>
            <a:ext cx="12191999" cy="400110"/>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algn="ctr"/>
            <a:r>
              <a:rPr lang="pt-BR" sz="2000" b="1" dirty="0"/>
              <a:t>MEDIDAS LEGAIS ADMINISTRATIVAS COM IMPACTO NO PASSIVO ATUARIAL DOS RPPS</a:t>
            </a:r>
          </a:p>
        </p:txBody>
      </p:sp>
      <p:pic>
        <p:nvPicPr>
          <p:cNvPr id="2" name="Picture 4">
            <a:extLst>
              <a:ext uri="{FF2B5EF4-FFF2-40B4-BE49-F238E27FC236}">
                <a16:creationId xmlns:a16="http://schemas.microsoft.com/office/drawing/2014/main" id="{8F136A65-01BD-CD56-1ABA-008A98002CC4}"/>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0348545" y="6297881"/>
            <a:ext cx="1776416" cy="4939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1866733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aixaDeTexto 5">
            <a:extLst>
              <a:ext uri="{FF2B5EF4-FFF2-40B4-BE49-F238E27FC236}">
                <a16:creationId xmlns:a16="http://schemas.microsoft.com/office/drawing/2014/main" id="{08EE361E-059A-46E2-9175-4E441BD039DB}"/>
              </a:ext>
            </a:extLst>
          </p:cNvPr>
          <p:cNvSpPr txBox="1"/>
          <p:nvPr/>
        </p:nvSpPr>
        <p:spPr>
          <a:xfrm>
            <a:off x="0" y="0"/>
            <a:ext cx="12191999" cy="400110"/>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algn="ctr"/>
            <a:r>
              <a:rPr lang="pt-BR" sz="2000" b="1" dirty="0"/>
              <a:t>POLÍTICA REMUNERATÓRIA E ESTRUTURA FUNCIONAL: IMPACTOS NOS RPPS</a:t>
            </a:r>
          </a:p>
        </p:txBody>
      </p:sp>
      <p:sp>
        <p:nvSpPr>
          <p:cNvPr id="8" name="Retângulo 7">
            <a:extLst>
              <a:ext uri="{FF2B5EF4-FFF2-40B4-BE49-F238E27FC236}">
                <a16:creationId xmlns:a16="http://schemas.microsoft.com/office/drawing/2014/main" id="{23B3A117-55BE-355F-8151-D6AC13D45594}"/>
              </a:ext>
            </a:extLst>
          </p:cNvPr>
          <p:cNvSpPr/>
          <p:nvPr/>
        </p:nvSpPr>
        <p:spPr>
          <a:xfrm>
            <a:off x="2646485" y="791118"/>
            <a:ext cx="8350084" cy="914400"/>
          </a:xfrm>
          <a:prstGeom prst="rect">
            <a:avLst/>
          </a:prstGeom>
          <a:solidFill>
            <a:schemeClr val="bg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i="0" dirty="0">
                <a:solidFill>
                  <a:srgbClr val="162937"/>
                </a:solidFill>
                <a:effectLst/>
              </a:rPr>
              <a:t>ESTRUTURA FUNCIONAL E REMUNERATÓRIA DOS SEGURADOS DO RPPS E </a:t>
            </a:r>
            <a:r>
              <a:rPr lang="pt-BR" sz="2000" b="1" dirty="0">
                <a:solidFill>
                  <a:srgbClr val="162937"/>
                </a:solidFill>
              </a:rPr>
              <a:t>DAS DEMAIS POLÍTICAS DE PESSOAL</a:t>
            </a:r>
            <a:endParaRPr lang="pt-BR" sz="2000" b="1" dirty="0">
              <a:solidFill>
                <a:schemeClr val="tx1"/>
              </a:solidFill>
            </a:endParaRPr>
          </a:p>
        </p:txBody>
      </p:sp>
      <p:sp>
        <p:nvSpPr>
          <p:cNvPr id="11" name="Seta: para Baixo 10">
            <a:extLst>
              <a:ext uri="{FF2B5EF4-FFF2-40B4-BE49-F238E27FC236}">
                <a16:creationId xmlns:a16="http://schemas.microsoft.com/office/drawing/2014/main" id="{9CC8960F-5F53-F509-19FF-4F9998FE2B61}"/>
              </a:ext>
            </a:extLst>
          </p:cNvPr>
          <p:cNvSpPr/>
          <p:nvPr/>
        </p:nvSpPr>
        <p:spPr>
          <a:xfrm>
            <a:off x="5449382" y="1858581"/>
            <a:ext cx="1293223" cy="70096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2" name="CaixaDeTexto 11">
            <a:extLst>
              <a:ext uri="{FF2B5EF4-FFF2-40B4-BE49-F238E27FC236}">
                <a16:creationId xmlns:a16="http://schemas.microsoft.com/office/drawing/2014/main" id="{4F82D76D-3F35-F71C-63FD-55FF0B0EC77E}"/>
              </a:ext>
            </a:extLst>
          </p:cNvPr>
          <p:cNvSpPr txBox="1"/>
          <p:nvPr/>
        </p:nvSpPr>
        <p:spPr>
          <a:xfrm>
            <a:off x="1320110" y="2712610"/>
            <a:ext cx="9801147" cy="3139321"/>
          </a:xfrm>
          <a:prstGeom prst="rect">
            <a:avLst/>
          </a:prstGeom>
          <a:noFill/>
        </p:spPr>
        <p:txBody>
          <a:bodyPr wrap="square">
            <a:spAutoFit/>
          </a:bodyPr>
          <a:lstStyle/>
          <a:p>
            <a:pPr algn="ctr"/>
            <a:r>
              <a:rPr lang="pt-BR" b="1" dirty="0">
                <a:solidFill>
                  <a:srgbClr val="00B050"/>
                </a:solidFill>
              </a:rPr>
              <a:t>IMPACTO ORÇAMENTÁRIO E FINANCEIRO NAS DESPESAS DO ENTE</a:t>
            </a:r>
          </a:p>
          <a:p>
            <a:pPr algn="ctr"/>
            <a:r>
              <a:rPr lang="pt-BR" b="1" dirty="0">
                <a:solidFill>
                  <a:srgbClr val="00B050"/>
                </a:solidFill>
              </a:rPr>
              <a:t>IMPACTO NAS DESPESAS COM PESSOAL</a:t>
            </a:r>
          </a:p>
          <a:p>
            <a:pPr algn="ctr"/>
            <a:r>
              <a:rPr lang="pt-BR" b="1" dirty="0">
                <a:solidFill>
                  <a:srgbClr val="00B050"/>
                </a:solidFill>
              </a:rPr>
              <a:t>IMPACTO NAS DESPESAS DO RPPS</a:t>
            </a:r>
          </a:p>
          <a:p>
            <a:pPr algn="ctr"/>
            <a:r>
              <a:rPr lang="pt-BR" dirty="0"/>
              <a:t>despesa imediata (paridade)</a:t>
            </a:r>
          </a:p>
          <a:p>
            <a:pPr algn="ctr"/>
            <a:r>
              <a:rPr lang="pt-BR" dirty="0"/>
              <a:t>despesa mediata (passivo atuarial)</a:t>
            </a:r>
          </a:p>
          <a:p>
            <a:pPr algn="ctr"/>
            <a:r>
              <a:rPr lang="pt-BR" dirty="0"/>
              <a:t>fluxo de caixa x investimentos</a:t>
            </a:r>
          </a:p>
          <a:p>
            <a:pPr algn="ctr"/>
            <a:endParaRPr lang="pt-BR" dirty="0"/>
          </a:p>
          <a:p>
            <a:pPr algn="ctr"/>
            <a:r>
              <a:rPr lang="pt-BR" dirty="0"/>
              <a:t>- Estimativa de impacto nos termos da LFR e análise atuarial prévia –</a:t>
            </a:r>
          </a:p>
          <a:p>
            <a:pPr algn="ctr"/>
            <a:r>
              <a:rPr lang="pt-BR" dirty="0"/>
              <a:t>- Responsabilidade dos Gestores do RPPS - </a:t>
            </a:r>
          </a:p>
          <a:p>
            <a:pPr algn="ctr"/>
            <a:endParaRPr lang="pt-BR" dirty="0"/>
          </a:p>
          <a:p>
            <a:pPr algn="ctr"/>
            <a:endParaRPr lang="pt-BR" dirty="0"/>
          </a:p>
        </p:txBody>
      </p:sp>
      <p:pic>
        <p:nvPicPr>
          <p:cNvPr id="6146" name="Picture 2" descr="Ponto de exclamação Sinal de aviso Símbolo de interjeição, placa de  advertência, miscelânea, ângulo, triângulo png | PNGWing">
            <a:extLst>
              <a:ext uri="{FF2B5EF4-FFF2-40B4-BE49-F238E27FC236}">
                <a16:creationId xmlns:a16="http://schemas.microsoft.com/office/drawing/2014/main" id="{7D3B697C-31F0-0A53-E129-7C3F31A744EC}"/>
              </a:ext>
            </a:extLst>
          </p:cNvPr>
          <p:cNvPicPr>
            <a:picLocks noChangeAspect="1" noChangeArrowheads="1"/>
          </p:cNvPicPr>
          <p:nvPr/>
        </p:nvPicPr>
        <p:blipFill>
          <a:blip>
            <a:biLevel thresh="75000"/>
            <a:extLst>
              <a:ext uri="{28A0092B-C50C-407E-A947-70E740481C1C}">
                <a14:useLocalDpi xmlns:a14="http://schemas.microsoft.com/office/drawing/2010/main" val="0"/>
              </a:ext>
            </a:extLst>
          </a:blip>
          <a:srcRect/>
          <a:stretch>
            <a:fillRect/>
          </a:stretch>
        </p:blipFill>
        <p:spPr bwMode="auto">
          <a:xfrm>
            <a:off x="5732273" y="5391981"/>
            <a:ext cx="727438" cy="674901"/>
          </a:xfrm>
          <a:prstGeom prst="rect">
            <a:avLst/>
          </a:prstGeom>
          <a:noFill/>
          <a:extLst>
            <a:ext uri="{909E8E84-426E-40DD-AFC4-6F175D3DCCD1}">
              <a14:hiddenFill xmlns:a14="http://schemas.microsoft.com/office/drawing/2010/main">
                <a:solidFill>
                  <a:srgbClr val="FFFFFF"/>
                </a:solidFill>
              </a14:hiddenFill>
            </a:ext>
          </a:extLst>
        </p:spPr>
      </p:pic>
      <p:sp>
        <p:nvSpPr>
          <p:cNvPr id="3" name="CaixaDeTexto 2">
            <a:extLst>
              <a:ext uri="{FF2B5EF4-FFF2-40B4-BE49-F238E27FC236}">
                <a16:creationId xmlns:a16="http://schemas.microsoft.com/office/drawing/2014/main" id="{74B74D57-B2F2-B392-F8C0-184BC410C88F}"/>
              </a:ext>
            </a:extLst>
          </p:cNvPr>
          <p:cNvSpPr txBox="1"/>
          <p:nvPr/>
        </p:nvSpPr>
        <p:spPr>
          <a:xfrm>
            <a:off x="4767934" y="6247207"/>
            <a:ext cx="2656116" cy="400110"/>
          </a:xfrm>
          <a:prstGeom prst="rect">
            <a:avLst/>
          </a:prstGeom>
          <a:noFill/>
        </p:spPr>
        <p:txBody>
          <a:bodyPr wrap="square" rtlCol="0">
            <a:spAutoFit/>
          </a:bodyPr>
          <a:lstStyle/>
          <a:p>
            <a:r>
              <a:rPr lang="pt-BR" sz="2000" b="1" dirty="0">
                <a:solidFill>
                  <a:srgbClr val="FF0000"/>
                </a:solidFill>
              </a:rPr>
              <a:t>REFLEXO DOS PISOS</a:t>
            </a:r>
          </a:p>
        </p:txBody>
      </p:sp>
      <p:pic>
        <p:nvPicPr>
          <p:cNvPr id="2" name="Picture 4">
            <a:extLst>
              <a:ext uri="{FF2B5EF4-FFF2-40B4-BE49-F238E27FC236}">
                <a16:creationId xmlns:a16="http://schemas.microsoft.com/office/drawing/2014/main" id="{66E2CE4D-F700-197A-8777-6A7E356DBD5D}"/>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0348545" y="6297881"/>
            <a:ext cx="1776416" cy="4939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4809256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tângulo 7">
            <a:extLst>
              <a:ext uri="{FF2B5EF4-FFF2-40B4-BE49-F238E27FC236}">
                <a16:creationId xmlns:a16="http://schemas.microsoft.com/office/drawing/2014/main" id="{23B3A117-55BE-355F-8151-D6AC13D45594}"/>
              </a:ext>
            </a:extLst>
          </p:cNvPr>
          <p:cNvSpPr/>
          <p:nvPr/>
        </p:nvSpPr>
        <p:spPr>
          <a:xfrm>
            <a:off x="1430557" y="722779"/>
            <a:ext cx="9801148" cy="914400"/>
          </a:xfrm>
          <a:prstGeom prst="rect">
            <a:avLst/>
          </a:prstGeom>
          <a:solidFill>
            <a:schemeClr val="bg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rgbClr val="162937"/>
                </a:solidFill>
              </a:rPr>
              <a:t>PARA REFLEXÃO</a:t>
            </a:r>
          </a:p>
          <a:p>
            <a:pPr algn="ctr"/>
            <a:r>
              <a:rPr lang="pt-BR" sz="2000" b="1" dirty="0">
                <a:solidFill>
                  <a:srgbClr val="162937"/>
                </a:solidFill>
              </a:rPr>
              <a:t>RE 1014286, trecho do Voto do Min. Luiz Fux.</a:t>
            </a:r>
          </a:p>
          <a:p>
            <a:pPr algn="ctr"/>
            <a:endParaRPr lang="pt-BR" sz="2000" b="1" dirty="0">
              <a:solidFill>
                <a:schemeClr val="tx1"/>
              </a:solidFill>
            </a:endParaRPr>
          </a:p>
        </p:txBody>
      </p:sp>
      <p:sp>
        <p:nvSpPr>
          <p:cNvPr id="11" name="Seta: para Baixo 10">
            <a:extLst>
              <a:ext uri="{FF2B5EF4-FFF2-40B4-BE49-F238E27FC236}">
                <a16:creationId xmlns:a16="http://schemas.microsoft.com/office/drawing/2014/main" id="{9CC8960F-5F53-F509-19FF-4F9998FE2B61}"/>
              </a:ext>
            </a:extLst>
          </p:cNvPr>
          <p:cNvSpPr/>
          <p:nvPr/>
        </p:nvSpPr>
        <p:spPr>
          <a:xfrm>
            <a:off x="5449386" y="1959848"/>
            <a:ext cx="1293223" cy="70096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0" name="CaixaDeTexto 9">
            <a:extLst>
              <a:ext uri="{FF2B5EF4-FFF2-40B4-BE49-F238E27FC236}">
                <a16:creationId xmlns:a16="http://schemas.microsoft.com/office/drawing/2014/main" id="{606292D4-34CA-2220-CAA7-46C6302DB366}"/>
              </a:ext>
            </a:extLst>
          </p:cNvPr>
          <p:cNvSpPr txBox="1"/>
          <p:nvPr/>
        </p:nvSpPr>
        <p:spPr>
          <a:xfrm>
            <a:off x="1430557" y="3013323"/>
            <a:ext cx="9801148" cy="2862322"/>
          </a:xfrm>
          <a:prstGeom prst="rect">
            <a:avLst/>
          </a:prstGeom>
          <a:noFill/>
        </p:spPr>
        <p:txBody>
          <a:bodyPr wrap="square" rtlCol="0">
            <a:spAutoFit/>
          </a:bodyPr>
          <a:lstStyle/>
          <a:p>
            <a:pPr algn="just"/>
            <a:r>
              <a:rPr lang="pt-BR" dirty="0"/>
              <a:t>“</a:t>
            </a:r>
            <a:r>
              <a:rPr lang="pt-BR" dirty="0" err="1"/>
              <a:t>Ab</a:t>
            </a:r>
            <a:r>
              <a:rPr lang="pt-BR" dirty="0"/>
              <a:t> initio, consigno que </a:t>
            </a:r>
            <a:r>
              <a:rPr lang="pt-BR" b="1" u="sng" dirty="0"/>
              <a:t>o equilíbrio atuarial da previdência e a necessidade do seu custeio são imprescindíveis para a sua subsistência de modo a assegurar benefícios dignos a gerações futuras</a:t>
            </a:r>
            <a:r>
              <a:rPr lang="pt-BR" dirty="0"/>
              <a:t>. O equilíbrio das contas públicas depende da atuação conjunta dos três Poderes da República: </a:t>
            </a:r>
            <a:r>
              <a:rPr lang="pt-BR" b="1" u="sng" dirty="0"/>
              <a:t>o Executivo deve </a:t>
            </a:r>
            <a:r>
              <a:rPr lang="pt-BR" dirty="0"/>
              <a:t>(i) organizar a política previdenciária, (</a:t>
            </a:r>
            <a:r>
              <a:rPr lang="pt-BR" dirty="0" err="1"/>
              <a:t>ii</a:t>
            </a:r>
            <a:r>
              <a:rPr lang="pt-BR" dirty="0"/>
              <a:t>) imprimir maior eficiência à gestão da Previdência Social e, eventualmente, (</a:t>
            </a:r>
            <a:r>
              <a:rPr lang="pt-BR" dirty="0" err="1"/>
              <a:t>iii</a:t>
            </a:r>
            <a:r>
              <a:rPr lang="pt-BR" dirty="0"/>
              <a:t>) propor alterações legislativas necessárias para reorganizar as finanças públicas em face de projeções etárias, déficits orçamentários e etc. Por sua vez, </a:t>
            </a:r>
            <a:r>
              <a:rPr lang="pt-BR" b="1" u="sng" dirty="0"/>
              <a:t>ao Poder Legislativo incumbe </a:t>
            </a:r>
            <a:r>
              <a:rPr lang="pt-BR" dirty="0"/>
              <a:t>a tarefa de discutir com maturidade as propostas legislativas e os projetos relativos à Previdência Social. Quanto </a:t>
            </a:r>
            <a:r>
              <a:rPr lang="pt-BR" b="1" u="sng" dirty="0"/>
              <a:t>ao Poder Judiciário</a:t>
            </a:r>
            <a:r>
              <a:rPr lang="pt-BR" dirty="0"/>
              <a:t>, cabe a função de garantir os direitos constitucionalmente assegurados referentes à Seguridade Social, sem olvidar do esforço das instituições político-representativas em imprimir equilíbrio econômico-financeiro ao sistema como um todo.”</a:t>
            </a:r>
          </a:p>
        </p:txBody>
      </p:sp>
      <p:sp>
        <p:nvSpPr>
          <p:cNvPr id="12" name="CaixaDeTexto 11">
            <a:extLst>
              <a:ext uri="{FF2B5EF4-FFF2-40B4-BE49-F238E27FC236}">
                <a16:creationId xmlns:a16="http://schemas.microsoft.com/office/drawing/2014/main" id="{3854548B-23D2-CF00-3AF9-9AAADBC194D0}"/>
              </a:ext>
            </a:extLst>
          </p:cNvPr>
          <p:cNvSpPr txBox="1"/>
          <p:nvPr/>
        </p:nvSpPr>
        <p:spPr>
          <a:xfrm>
            <a:off x="0" y="0"/>
            <a:ext cx="12191999" cy="400110"/>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algn="ctr"/>
            <a:r>
              <a:rPr lang="pt-BR" sz="2000" b="1" dirty="0"/>
              <a:t>MEDIDAS LEGAIS ADMINISTRATIVAS COM IMPACTO NO PASSIVO ATUARIAL DOS RPPS</a:t>
            </a:r>
          </a:p>
        </p:txBody>
      </p:sp>
      <p:pic>
        <p:nvPicPr>
          <p:cNvPr id="2" name="Picture 4">
            <a:extLst>
              <a:ext uri="{FF2B5EF4-FFF2-40B4-BE49-F238E27FC236}">
                <a16:creationId xmlns:a16="http://schemas.microsoft.com/office/drawing/2014/main" id="{A2702329-55A1-D3A7-50D1-6D311D354A3B}"/>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0348545" y="6297881"/>
            <a:ext cx="1776416" cy="4939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691354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aixaDeTexto 5">
            <a:extLst>
              <a:ext uri="{FF2B5EF4-FFF2-40B4-BE49-F238E27FC236}">
                <a16:creationId xmlns:a16="http://schemas.microsoft.com/office/drawing/2014/main" id="{08EE361E-059A-46E2-9175-4E441BD039DB}"/>
              </a:ext>
            </a:extLst>
          </p:cNvPr>
          <p:cNvSpPr txBox="1"/>
          <p:nvPr/>
        </p:nvSpPr>
        <p:spPr>
          <a:xfrm>
            <a:off x="0" y="0"/>
            <a:ext cx="12191999" cy="400110"/>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algn="ctr"/>
            <a:r>
              <a:rPr lang="pt-BR" sz="2000" b="1" dirty="0"/>
              <a:t>INADEQUAÇÃO DOS RPPS: CONSEQUÊNCIAS</a:t>
            </a:r>
          </a:p>
        </p:txBody>
      </p:sp>
      <p:sp>
        <p:nvSpPr>
          <p:cNvPr id="11" name="Seta: para Baixo 10">
            <a:extLst>
              <a:ext uri="{FF2B5EF4-FFF2-40B4-BE49-F238E27FC236}">
                <a16:creationId xmlns:a16="http://schemas.microsoft.com/office/drawing/2014/main" id="{9CC8960F-5F53-F509-19FF-4F9998FE2B61}"/>
              </a:ext>
            </a:extLst>
          </p:cNvPr>
          <p:cNvSpPr/>
          <p:nvPr/>
        </p:nvSpPr>
        <p:spPr>
          <a:xfrm>
            <a:off x="5449387" y="2261251"/>
            <a:ext cx="1293223" cy="70096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2" name="CaixaDeTexto 11">
            <a:extLst>
              <a:ext uri="{FF2B5EF4-FFF2-40B4-BE49-F238E27FC236}">
                <a16:creationId xmlns:a16="http://schemas.microsoft.com/office/drawing/2014/main" id="{4F82D76D-3F35-F71C-63FD-55FF0B0EC77E}"/>
              </a:ext>
            </a:extLst>
          </p:cNvPr>
          <p:cNvSpPr txBox="1"/>
          <p:nvPr/>
        </p:nvSpPr>
        <p:spPr>
          <a:xfrm>
            <a:off x="1195424" y="3260978"/>
            <a:ext cx="9801148" cy="2354491"/>
          </a:xfrm>
          <a:prstGeom prst="rect">
            <a:avLst/>
          </a:prstGeom>
          <a:noFill/>
        </p:spPr>
        <p:txBody>
          <a:bodyPr wrap="square">
            <a:spAutoFit/>
          </a:bodyPr>
          <a:lstStyle/>
          <a:p>
            <a:pPr algn="ctr"/>
            <a:r>
              <a:rPr lang="pt-BR" sz="2000" b="0" i="0" dirty="0">
                <a:solidFill>
                  <a:srgbClr val="000000"/>
                </a:solidFill>
                <a:effectLst/>
              </a:rPr>
              <a:t>Art. 1º São crimes de responsabilidade dos Prefeitos Municipal, sujeitos ao julgamento do Poder Judiciário, independentemente do pronunciamento da Câmara dos Vereadores:</a:t>
            </a:r>
          </a:p>
          <a:p>
            <a:pPr algn="ctr"/>
            <a:endParaRPr lang="pt-BR" sz="2000" dirty="0">
              <a:solidFill>
                <a:srgbClr val="000000"/>
              </a:solidFill>
            </a:endParaRPr>
          </a:p>
          <a:p>
            <a:pPr algn="ctr"/>
            <a:r>
              <a:rPr lang="pt-BR" sz="2000" b="0" i="0" dirty="0">
                <a:solidFill>
                  <a:srgbClr val="000000"/>
                </a:solidFill>
                <a:effectLst/>
              </a:rPr>
              <a:t>                 XXIII – realizar </a:t>
            </a:r>
            <a:r>
              <a:rPr lang="pt-BR" sz="2000" b="1" i="0" u="sng" dirty="0">
                <a:solidFill>
                  <a:srgbClr val="000000"/>
                </a:solidFill>
                <a:effectLst/>
              </a:rPr>
              <a:t>ou receber transferência voluntária</a:t>
            </a:r>
            <a:r>
              <a:rPr lang="pt-BR" sz="2000" b="1" i="0" dirty="0">
                <a:solidFill>
                  <a:srgbClr val="000000"/>
                </a:solidFill>
                <a:effectLst/>
              </a:rPr>
              <a:t> em desacordo</a:t>
            </a:r>
          </a:p>
          <a:p>
            <a:pPr algn="ctr"/>
            <a:r>
              <a:rPr lang="pt-BR" sz="2000" b="1" i="0" dirty="0">
                <a:solidFill>
                  <a:srgbClr val="000000"/>
                </a:solidFill>
                <a:effectLst/>
              </a:rPr>
              <a:t>                                                          com </a:t>
            </a:r>
            <a:r>
              <a:rPr lang="pt-BR" sz="2000" b="0" i="0" dirty="0">
                <a:solidFill>
                  <a:srgbClr val="000000"/>
                </a:solidFill>
                <a:effectLst/>
              </a:rPr>
              <a:t>limite ou </a:t>
            </a:r>
            <a:r>
              <a:rPr lang="pt-BR" sz="2000" b="1" i="0" dirty="0">
                <a:solidFill>
                  <a:srgbClr val="000000"/>
                </a:solidFill>
                <a:effectLst/>
              </a:rPr>
              <a:t>condição estabelecida em lei</a:t>
            </a:r>
            <a:r>
              <a:rPr lang="pt-BR" sz="2000" b="0" i="0" dirty="0">
                <a:solidFill>
                  <a:srgbClr val="000000"/>
                </a:solidFill>
                <a:effectLst/>
              </a:rPr>
              <a:t>.  </a:t>
            </a:r>
          </a:p>
          <a:p>
            <a:pPr algn="ctr"/>
            <a:endParaRPr lang="pt-BR" sz="2400" dirty="0">
              <a:solidFill>
                <a:srgbClr val="000000"/>
              </a:solidFill>
              <a:latin typeface="Arial" panose="020B0604020202020204" pitchFamily="34" charset="0"/>
            </a:endParaRPr>
          </a:p>
          <a:p>
            <a:pPr algn="ctr"/>
            <a:r>
              <a:rPr lang="pt-BR" sz="2300" b="0" i="0" dirty="0">
                <a:solidFill>
                  <a:srgbClr val="000000"/>
                </a:solidFill>
                <a:effectLst/>
              </a:rPr>
              <a:t>    </a:t>
            </a:r>
            <a:endParaRPr lang="pt-BR" sz="2300" dirty="0"/>
          </a:p>
        </p:txBody>
      </p:sp>
      <p:sp>
        <p:nvSpPr>
          <p:cNvPr id="9" name="Retângulo 8">
            <a:extLst>
              <a:ext uri="{FF2B5EF4-FFF2-40B4-BE49-F238E27FC236}">
                <a16:creationId xmlns:a16="http://schemas.microsoft.com/office/drawing/2014/main" id="{29DACAAC-1FB4-60CE-B60C-2F05C18F74C8}"/>
              </a:ext>
            </a:extLst>
          </p:cNvPr>
          <p:cNvSpPr/>
          <p:nvPr/>
        </p:nvSpPr>
        <p:spPr>
          <a:xfrm>
            <a:off x="1195425" y="1048090"/>
            <a:ext cx="9801148" cy="914400"/>
          </a:xfrm>
          <a:prstGeom prst="rect">
            <a:avLst/>
          </a:prstGeom>
          <a:solidFill>
            <a:schemeClr val="bg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rPr>
              <a:t>DECRETO LEI Nº 201/1967 (com redação da Lei Federal nº 10.028/2000) </a:t>
            </a:r>
          </a:p>
        </p:txBody>
      </p:sp>
      <p:pic>
        <p:nvPicPr>
          <p:cNvPr id="2" name="Picture 4">
            <a:extLst>
              <a:ext uri="{FF2B5EF4-FFF2-40B4-BE49-F238E27FC236}">
                <a16:creationId xmlns:a16="http://schemas.microsoft.com/office/drawing/2014/main" id="{D78E35E3-46B4-897D-BF85-D8F0D91A1F20}"/>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0348545" y="6297881"/>
            <a:ext cx="1776416" cy="493952"/>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4" descr="Exclamação | Ícone Gratis">
            <a:extLst>
              <a:ext uri="{FF2B5EF4-FFF2-40B4-BE49-F238E27FC236}">
                <a16:creationId xmlns:a16="http://schemas.microsoft.com/office/drawing/2014/main" id="{67666749-2A18-590A-D8F5-14496C9EFB0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10088" y="4146592"/>
            <a:ext cx="756764" cy="7567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4985796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a:extLst>
              <a:ext uri="{FF2B5EF4-FFF2-40B4-BE49-F238E27FC236}">
                <a16:creationId xmlns:a16="http://schemas.microsoft.com/office/drawing/2014/main" id="{AD94B85C-7722-C2A5-6E6E-D93F596B9EC5}"/>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465992" y="342686"/>
            <a:ext cx="2602892" cy="723763"/>
          </a:xfrm>
          <a:prstGeom prst="rect">
            <a:avLst/>
          </a:prstGeom>
          <a:noFill/>
          <a:extLst>
            <a:ext uri="{909E8E84-426E-40DD-AFC4-6F175D3DCCD1}">
              <a14:hiddenFill xmlns:a14="http://schemas.microsoft.com/office/drawing/2010/main">
                <a:solidFill>
                  <a:srgbClr val="FFFFFF"/>
                </a:solidFill>
              </a14:hiddenFill>
            </a:ext>
          </a:extLst>
        </p:spPr>
      </p:pic>
      <p:sp>
        <p:nvSpPr>
          <p:cNvPr id="5" name="CaixaDeTexto 4">
            <a:extLst>
              <a:ext uri="{FF2B5EF4-FFF2-40B4-BE49-F238E27FC236}">
                <a16:creationId xmlns:a16="http://schemas.microsoft.com/office/drawing/2014/main" id="{631B1950-90D1-5FC7-2259-C0FA9FA9F91A}"/>
              </a:ext>
            </a:extLst>
          </p:cNvPr>
          <p:cNvSpPr txBox="1"/>
          <p:nvPr/>
        </p:nvSpPr>
        <p:spPr>
          <a:xfrm>
            <a:off x="1138276" y="2630854"/>
            <a:ext cx="9915448" cy="2085186"/>
          </a:xfrm>
          <a:prstGeom prst="rect">
            <a:avLst/>
          </a:prstGeom>
          <a:noFill/>
        </p:spPr>
        <p:txBody>
          <a:bodyPr wrap="square">
            <a:spAutoFit/>
          </a:bodyPr>
          <a:lstStyle/>
          <a:p>
            <a:pPr algn="ctr">
              <a:spcAft>
                <a:spcPts val="600"/>
              </a:spcAft>
            </a:pPr>
            <a:r>
              <a:rPr lang="pt-BR" sz="2800" b="1" i="0" dirty="0">
                <a:effectLst/>
                <a:latin typeface="robotoregular"/>
              </a:rPr>
              <a:t>Obrigado pela atenção</a:t>
            </a:r>
            <a:endParaRPr lang="pt-BR" sz="2800" i="0" dirty="0">
              <a:effectLst/>
              <a:latin typeface="robotoregular"/>
            </a:endParaRPr>
          </a:p>
          <a:p>
            <a:pPr algn="ctr">
              <a:lnSpc>
                <a:spcPct val="150000"/>
              </a:lnSpc>
              <a:spcAft>
                <a:spcPts val="600"/>
              </a:spcAft>
            </a:pPr>
            <a:endParaRPr lang="pt-BR" sz="3200" b="1" dirty="0">
              <a:latin typeface="robotoregular"/>
            </a:endParaRPr>
          </a:p>
          <a:p>
            <a:pPr algn="ctr"/>
            <a:r>
              <a:rPr lang="en-US" sz="1500" dirty="0">
                <a:latin typeface="robotoregular"/>
              </a:rPr>
              <a:t>Júlio César Fucilini Pause</a:t>
            </a:r>
          </a:p>
          <a:p>
            <a:pPr algn="ctr"/>
            <a:r>
              <a:rPr kumimoji="0" lang="pt-BR" sz="1500" i="0" u="none" strike="noStrike" kern="1200" cap="none" spc="0" normalizeH="0" baseline="0" noProof="0" dirty="0">
                <a:ln>
                  <a:noFill/>
                </a:ln>
                <a:effectLst/>
                <a:uLnTx/>
                <a:uFillTx/>
                <a:latin typeface="robotoregular"/>
              </a:rPr>
              <a:t>OAB/RS 47.013</a:t>
            </a:r>
          </a:p>
          <a:p>
            <a:pPr algn="ctr">
              <a:lnSpc>
                <a:spcPct val="90000"/>
              </a:lnSpc>
              <a:spcAft>
                <a:spcPts val="600"/>
              </a:spcAft>
            </a:pPr>
            <a:endParaRPr lang="pt-BR" sz="1500" dirty="0">
              <a:solidFill>
                <a:srgbClr val="0070C0"/>
              </a:solidFill>
              <a:latin typeface="robotoregular"/>
            </a:endParaRPr>
          </a:p>
        </p:txBody>
      </p:sp>
      <p:cxnSp>
        <p:nvCxnSpPr>
          <p:cNvPr id="6" name="Conector reto 5">
            <a:extLst>
              <a:ext uri="{FF2B5EF4-FFF2-40B4-BE49-F238E27FC236}">
                <a16:creationId xmlns:a16="http://schemas.microsoft.com/office/drawing/2014/main" id="{7CE68A7F-CA66-CF27-CE96-94DE133AAEB6}"/>
              </a:ext>
            </a:extLst>
          </p:cNvPr>
          <p:cNvCxnSpPr/>
          <p:nvPr/>
        </p:nvCxnSpPr>
        <p:spPr>
          <a:xfrm>
            <a:off x="589085" y="1143000"/>
            <a:ext cx="11333284"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332084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ixaDeTexto 2">
            <a:extLst>
              <a:ext uri="{FF2B5EF4-FFF2-40B4-BE49-F238E27FC236}">
                <a16:creationId xmlns:a16="http://schemas.microsoft.com/office/drawing/2014/main" id="{DBFB663C-AA2F-4366-A82D-41631C235D56}"/>
              </a:ext>
            </a:extLst>
          </p:cNvPr>
          <p:cNvSpPr txBox="1"/>
          <p:nvPr/>
        </p:nvSpPr>
        <p:spPr>
          <a:xfrm>
            <a:off x="0" y="0"/>
            <a:ext cx="12191999" cy="400110"/>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algn="ctr"/>
            <a:r>
              <a:rPr lang="pt-BR" sz="2000" b="1" dirty="0"/>
              <a:t>EQUILÍBRIO FINANCEIRO E ATUARIAL DOS RPPS</a:t>
            </a:r>
          </a:p>
        </p:txBody>
      </p:sp>
      <p:sp>
        <p:nvSpPr>
          <p:cNvPr id="15" name="Retângulo 14">
            <a:extLst>
              <a:ext uri="{FF2B5EF4-FFF2-40B4-BE49-F238E27FC236}">
                <a16:creationId xmlns:a16="http://schemas.microsoft.com/office/drawing/2014/main" id="{8FB493D4-794E-C88A-3198-22D83DD064D6}"/>
              </a:ext>
            </a:extLst>
          </p:cNvPr>
          <p:cNvSpPr/>
          <p:nvPr/>
        </p:nvSpPr>
        <p:spPr>
          <a:xfrm>
            <a:off x="1113487" y="953304"/>
            <a:ext cx="9801148" cy="914400"/>
          </a:xfrm>
          <a:prstGeom prst="rect">
            <a:avLst/>
          </a:prstGeom>
          <a:solidFill>
            <a:schemeClr val="bg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rPr>
              <a:t>EQUILÍBRIO FINANCEIRO E ATUARIAL DOS RPPS</a:t>
            </a:r>
          </a:p>
          <a:p>
            <a:pPr algn="ctr"/>
            <a:r>
              <a:rPr lang="pt-BR" sz="2000" b="1" dirty="0">
                <a:solidFill>
                  <a:schemeClr val="tx1"/>
                </a:solidFill>
              </a:rPr>
              <a:t>COMO PRINCÍPIO CONSTITUCIONAL</a:t>
            </a:r>
          </a:p>
        </p:txBody>
      </p:sp>
      <p:sp>
        <p:nvSpPr>
          <p:cNvPr id="17" name="Seta: para Baixo 16">
            <a:extLst>
              <a:ext uri="{FF2B5EF4-FFF2-40B4-BE49-F238E27FC236}">
                <a16:creationId xmlns:a16="http://schemas.microsoft.com/office/drawing/2014/main" id="{D5B5D386-E7BA-E80A-BBB1-D4C0FCE2C15A}"/>
              </a:ext>
            </a:extLst>
          </p:cNvPr>
          <p:cNvSpPr/>
          <p:nvPr/>
        </p:nvSpPr>
        <p:spPr>
          <a:xfrm>
            <a:off x="5367448" y="2228420"/>
            <a:ext cx="1293223" cy="70096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8" name="CaixaDeTexto 17">
            <a:extLst>
              <a:ext uri="{FF2B5EF4-FFF2-40B4-BE49-F238E27FC236}">
                <a16:creationId xmlns:a16="http://schemas.microsoft.com/office/drawing/2014/main" id="{DD8C73E4-9AE9-EB0F-8CC7-5E8ECDDA9609}"/>
              </a:ext>
            </a:extLst>
          </p:cNvPr>
          <p:cNvSpPr txBox="1"/>
          <p:nvPr/>
        </p:nvSpPr>
        <p:spPr>
          <a:xfrm>
            <a:off x="2424334" y="5494283"/>
            <a:ext cx="7343330" cy="1200329"/>
          </a:xfrm>
          <a:prstGeom prst="rect">
            <a:avLst/>
          </a:prstGeom>
          <a:noFill/>
        </p:spPr>
        <p:txBody>
          <a:bodyPr wrap="square">
            <a:spAutoFit/>
          </a:bodyPr>
          <a:lstStyle/>
          <a:p>
            <a:pPr algn="ctr"/>
            <a:endParaRPr lang="pt-BR" sz="1800" dirty="0"/>
          </a:p>
          <a:p>
            <a:pPr algn="ctr"/>
            <a:r>
              <a:rPr lang="pt-BR" dirty="0"/>
              <a:t>princípio constitucional </a:t>
            </a:r>
            <a:r>
              <a:rPr lang="pt-BR" b="1" u="sng" dirty="0"/>
              <a:t>explícito</a:t>
            </a:r>
            <a:r>
              <a:rPr lang="pt-BR" dirty="0"/>
              <a:t> a partir da EC 20/1998 e que deve ser tratado como v</a:t>
            </a:r>
            <a:r>
              <a:rPr lang="pt-BR" sz="1800" dirty="0"/>
              <a:t>erdadeira </a:t>
            </a:r>
            <a:r>
              <a:rPr lang="pt-BR" sz="1800" b="1" u="sng" dirty="0"/>
              <a:t>Política Pública de Estado</a:t>
            </a:r>
          </a:p>
          <a:p>
            <a:endParaRPr lang="pt-BR" dirty="0"/>
          </a:p>
        </p:txBody>
      </p:sp>
      <p:sp>
        <p:nvSpPr>
          <p:cNvPr id="6" name="CaixaDeTexto 5">
            <a:extLst>
              <a:ext uri="{FF2B5EF4-FFF2-40B4-BE49-F238E27FC236}">
                <a16:creationId xmlns:a16="http://schemas.microsoft.com/office/drawing/2014/main" id="{5BC33A84-EC89-67F8-1A52-1AE9443E8284}"/>
              </a:ext>
            </a:extLst>
          </p:cNvPr>
          <p:cNvSpPr txBox="1"/>
          <p:nvPr/>
        </p:nvSpPr>
        <p:spPr>
          <a:xfrm>
            <a:off x="1113486" y="2965007"/>
            <a:ext cx="9801148" cy="1862048"/>
          </a:xfrm>
          <a:prstGeom prst="rect">
            <a:avLst/>
          </a:prstGeom>
          <a:noFill/>
        </p:spPr>
        <p:txBody>
          <a:bodyPr wrap="square" rtlCol="0">
            <a:spAutoFit/>
          </a:bodyPr>
          <a:lstStyle/>
          <a:p>
            <a:pPr algn="ctr"/>
            <a:r>
              <a:rPr lang="pt-BR" sz="2300" dirty="0"/>
              <a:t>Art. 40. O regime próprio de previdência social dos servidores titulares de cargos efetivos </a:t>
            </a:r>
            <a:r>
              <a:rPr lang="pt-BR" sz="2300" b="1" u="sng" dirty="0"/>
              <a:t>terá caráter contributivo e solidário</a:t>
            </a:r>
            <a:r>
              <a:rPr lang="pt-BR" sz="2300" dirty="0"/>
              <a:t>, mediante contribuição do respectivo ente federativo, de servidores ativos, de aposentados e de pensionistas, observados critérios que preservem o</a:t>
            </a:r>
          </a:p>
          <a:p>
            <a:pPr algn="ctr"/>
            <a:r>
              <a:rPr lang="pt-BR" sz="2300" b="1" u="sng" dirty="0"/>
              <a:t>equilíbrio financeiro e atuarial</a:t>
            </a:r>
            <a:r>
              <a:rPr lang="pt-BR" sz="2300" b="1" dirty="0"/>
              <a:t>.</a:t>
            </a:r>
          </a:p>
        </p:txBody>
      </p:sp>
      <p:sp>
        <p:nvSpPr>
          <p:cNvPr id="24" name="Seta: para Baixo 23">
            <a:extLst>
              <a:ext uri="{FF2B5EF4-FFF2-40B4-BE49-F238E27FC236}">
                <a16:creationId xmlns:a16="http://schemas.microsoft.com/office/drawing/2014/main" id="{6BF8C1CB-C866-17E6-EDAC-6BD27CCDD090}"/>
              </a:ext>
            </a:extLst>
          </p:cNvPr>
          <p:cNvSpPr/>
          <p:nvPr/>
        </p:nvSpPr>
        <p:spPr>
          <a:xfrm>
            <a:off x="5627530" y="5118485"/>
            <a:ext cx="773058" cy="35048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Tree>
    <p:extLst>
      <p:ext uri="{BB962C8B-B14F-4D97-AF65-F5344CB8AC3E}">
        <p14:creationId xmlns:p14="http://schemas.microsoft.com/office/powerpoint/2010/main" val="5180638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ixaDeTexto 2">
            <a:extLst>
              <a:ext uri="{FF2B5EF4-FFF2-40B4-BE49-F238E27FC236}">
                <a16:creationId xmlns:a16="http://schemas.microsoft.com/office/drawing/2014/main" id="{DBFB663C-AA2F-4366-A82D-41631C235D56}"/>
              </a:ext>
            </a:extLst>
          </p:cNvPr>
          <p:cNvSpPr txBox="1"/>
          <p:nvPr/>
        </p:nvSpPr>
        <p:spPr>
          <a:xfrm>
            <a:off x="0" y="0"/>
            <a:ext cx="12191999" cy="400110"/>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algn="ctr"/>
            <a:r>
              <a:rPr lang="pt-BR" sz="2000" b="1" dirty="0"/>
              <a:t>BREVÍSSIMA EVOLUÇÃO CONSTITUCIONAL RELATIVA AOS RPPS </a:t>
            </a:r>
          </a:p>
        </p:txBody>
      </p:sp>
      <p:graphicFrame>
        <p:nvGraphicFramePr>
          <p:cNvPr id="4" name="Tabela 4">
            <a:extLst>
              <a:ext uri="{FF2B5EF4-FFF2-40B4-BE49-F238E27FC236}">
                <a16:creationId xmlns:a16="http://schemas.microsoft.com/office/drawing/2014/main" id="{15988D51-405F-4249-B8AC-A8EE8ABA6F23}"/>
              </a:ext>
            </a:extLst>
          </p:cNvPr>
          <p:cNvGraphicFramePr>
            <a:graphicFrameLocks noGrp="1"/>
          </p:cNvGraphicFramePr>
          <p:nvPr/>
        </p:nvGraphicFramePr>
        <p:xfrm>
          <a:off x="1051265" y="1166341"/>
          <a:ext cx="9863371" cy="1040662"/>
        </p:xfrm>
        <a:graphic>
          <a:graphicData uri="http://schemas.openxmlformats.org/drawingml/2006/table">
            <a:tbl>
              <a:tblPr firstRow="1" bandRow="1">
                <a:tableStyleId>{F5AB1C69-6EDB-4FF4-983F-18BD219EF322}</a:tableStyleId>
              </a:tblPr>
              <a:tblGrid>
                <a:gridCol w="1409053">
                  <a:extLst>
                    <a:ext uri="{9D8B030D-6E8A-4147-A177-3AD203B41FA5}">
                      <a16:colId xmlns:a16="http://schemas.microsoft.com/office/drawing/2014/main" val="3441351846"/>
                    </a:ext>
                  </a:extLst>
                </a:gridCol>
                <a:gridCol w="1409053">
                  <a:extLst>
                    <a:ext uri="{9D8B030D-6E8A-4147-A177-3AD203B41FA5}">
                      <a16:colId xmlns:a16="http://schemas.microsoft.com/office/drawing/2014/main" val="2187941560"/>
                    </a:ext>
                  </a:extLst>
                </a:gridCol>
                <a:gridCol w="1409053">
                  <a:extLst>
                    <a:ext uri="{9D8B030D-6E8A-4147-A177-3AD203B41FA5}">
                      <a16:colId xmlns:a16="http://schemas.microsoft.com/office/drawing/2014/main" val="3263263010"/>
                    </a:ext>
                  </a:extLst>
                </a:gridCol>
                <a:gridCol w="1409053">
                  <a:extLst>
                    <a:ext uri="{9D8B030D-6E8A-4147-A177-3AD203B41FA5}">
                      <a16:colId xmlns:a16="http://schemas.microsoft.com/office/drawing/2014/main" val="3679927537"/>
                    </a:ext>
                  </a:extLst>
                </a:gridCol>
                <a:gridCol w="1409053">
                  <a:extLst>
                    <a:ext uri="{9D8B030D-6E8A-4147-A177-3AD203B41FA5}">
                      <a16:colId xmlns:a16="http://schemas.microsoft.com/office/drawing/2014/main" val="599273104"/>
                    </a:ext>
                  </a:extLst>
                </a:gridCol>
                <a:gridCol w="1409053">
                  <a:extLst>
                    <a:ext uri="{9D8B030D-6E8A-4147-A177-3AD203B41FA5}">
                      <a16:colId xmlns:a16="http://schemas.microsoft.com/office/drawing/2014/main" val="2131605736"/>
                    </a:ext>
                  </a:extLst>
                </a:gridCol>
                <a:gridCol w="1409053">
                  <a:extLst>
                    <a:ext uri="{9D8B030D-6E8A-4147-A177-3AD203B41FA5}">
                      <a16:colId xmlns:a16="http://schemas.microsoft.com/office/drawing/2014/main" val="1057888068"/>
                    </a:ext>
                  </a:extLst>
                </a:gridCol>
              </a:tblGrid>
              <a:tr h="1040662">
                <a:tc>
                  <a:txBody>
                    <a:bodyPr/>
                    <a:lstStyle/>
                    <a:p>
                      <a:pPr algn="ctr"/>
                      <a:endParaRPr lang="pt-BR" sz="2000" dirty="0">
                        <a:solidFill>
                          <a:schemeClr val="tx1"/>
                        </a:solidFill>
                      </a:endParaRPr>
                    </a:p>
                    <a:p>
                      <a:pPr algn="ctr"/>
                      <a:endParaRPr lang="pt-BR" sz="2000" dirty="0">
                        <a:solidFill>
                          <a:schemeClr val="tx1"/>
                        </a:solidFill>
                      </a:endParaRPr>
                    </a:p>
                    <a:p>
                      <a:pPr algn="ctr"/>
                      <a:r>
                        <a:rPr lang="pt-BR" sz="2000" dirty="0">
                          <a:solidFill>
                            <a:schemeClr val="tx1"/>
                          </a:solidFill>
                        </a:rPr>
                        <a:t>CF/88</a:t>
                      </a:r>
                    </a:p>
                  </a:txBody>
                  <a:tcPr>
                    <a:solidFill>
                      <a:schemeClr val="bg1">
                        <a:lumMod val="65000"/>
                      </a:schemeClr>
                    </a:solidFill>
                  </a:tcPr>
                </a:tc>
                <a:tc>
                  <a:txBody>
                    <a:bodyPr/>
                    <a:lstStyle/>
                    <a:p>
                      <a:pPr algn="ctr"/>
                      <a:endParaRPr lang="pt-BR" sz="2000" dirty="0">
                        <a:solidFill>
                          <a:schemeClr val="tx1"/>
                        </a:solidFill>
                      </a:endParaRPr>
                    </a:p>
                    <a:p>
                      <a:pPr algn="ctr"/>
                      <a:endParaRPr lang="pt-BR" sz="2000" dirty="0">
                        <a:solidFill>
                          <a:schemeClr val="tx1"/>
                        </a:solidFill>
                      </a:endParaRPr>
                    </a:p>
                    <a:p>
                      <a:pPr algn="ctr"/>
                      <a:r>
                        <a:rPr lang="pt-BR" sz="2000" dirty="0">
                          <a:solidFill>
                            <a:schemeClr val="tx1"/>
                          </a:solidFill>
                        </a:rPr>
                        <a:t>EC 20/98</a:t>
                      </a:r>
                    </a:p>
                  </a:txBody>
                  <a:tcPr>
                    <a:solidFill>
                      <a:schemeClr val="bg1">
                        <a:lumMod val="65000"/>
                      </a:schemeClr>
                    </a:solidFill>
                  </a:tcPr>
                </a:tc>
                <a:tc>
                  <a:txBody>
                    <a:bodyPr/>
                    <a:lstStyle/>
                    <a:p>
                      <a:pPr algn="ctr"/>
                      <a:endParaRPr lang="pt-BR" sz="2000" dirty="0">
                        <a:solidFill>
                          <a:schemeClr val="tx1"/>
                        </a:solidFill>
                      </a:endParaRPr>
                    </a:p>
                    <a:p>
                      <a:pPr algn="ctr"/>
                      <a:endParaRPr lang="pt-BR" sz="2000" dirty="0">
                        <a:solidFill>
                          <a:schemeClr val="tx1"/>
                        </a:solidFill>
                      </a:endParaRPr>
                    </a:p>
                    <a:p>
                      <a:pPr algn="ctr"/>
                      <a:r>
                        <a:rPr lang="pt-BR" sz="2000" dirty="0">
                          <a:solidFill>
                            <a:schemeClr val="tx1"/>
                          </a:solidFill>
                        </a:rPr>
                        <a:t>EC 41/03</a:t>
                      </a:r>
                    </a:p>
                  </a:txBody>
                  <a:tcPr>
                    <a:solidFill>
                      <a:schemeClr val="bg1">
                        <a:lumMod val="65000"/>
                      </a:schemeClr>
                    </a:solidFill>
                  </a:tcPr>
                </a:tc>
                <a:tc>
                  <a:txBody>
                    <a:bodyPr/>
                    <a:lstStyle/>
                    <a:p>
                      <a:pPr algn="ctr"/>
                      <a:endParaRPr lang="pt-BR" sz="2000" dirty="0">
                        <a:solidFill>
                          <a:schemeClr val="tx1"/>
                        </a:solidFill>
                      </a:endParaRPr>
                    </a:p>
                    <a:p>
                      <a:pPr algn="ctr"/>
                      <a:endParaRPr lang="pt-BR" sz="2000" dirty="0">
                        <a:solidFill>
                          <a:schemeClr val="tx1"/>
                        </a:solidFill>
                      </a:endParaRPr>
                    </a:p>
                    <a:p>
                      <a:pPr algn="ctr"/>
                      <a:r>
                        <a:rPr lang="pt-BR" sz="2000" dirty="0">
                          <a:solidFill>
                            <a:schemeClr val="tx1"/>
                          </a:solidFill>
                        </a:rPr>
                        <a:t>EC 47/05</a:t>
                      </a:r>
                    </a:p>
                  </a:txBody>
                  <a:tcPr>
                    <a:solidFill>
                      <a:schemeClr val="bg1">
                        <a:lumMod val="65000"/>
                      </a:schemeClr>
                    </a:solidFill>
                  </a:tcPr>
                </a:tc>
                <a:tc>
                  <a:txBody>
                    <a:bodyPr/>
                    <a:lstStyle/>
                    <a:p>
                      <a:pPr algn="ctr"/>
                      <a:endParaRPr lang="pt-BR" sz="2000" dirty="0">
                        <a:solidFill>
                          <a:schemeClr val="tx1"/>
                        </a:solidFill>
                      </a:endParaRPr>
                    </a:p>
                    <a:p>
                      <a:pPr algn="ctr"/>
                      <a:endParaRPr lang="pt-BR" sz="2000" dirty="0">
                        <a:solidFill>
                          <a:schemeClr val="tx1"/>
                        </a:solidFill>
                      </a:endParaRPr>
                    </a:p>
                    <a:p>
                      <a:pPr algn="ctr"/>
                      <a:r>
                        <a:rPr lang="pt-BR" sz="2000" dirty="0">
                          <a:solidFill>
                            <a:schemeClr val="tx1"/>
                          </a:solidFill>
                        </a:rPr>
                        <a:t>EC 70/12</a:t>
                      </a:r>
                    </a:p>
                  </a:txBody>
                  <a:tcPr>
                    <a:solidFill>
                      <a:schemeClr val="bg1">
                        <a:lumMod val="65000"/>
                      </a:schemeClr>
                    </a:solidFill>
                  </a:tcPr>
                </a:tc>
                <a:tc>
                  <a:txBody>
                    <a:bodyPr/>
                    <a:lstStyle/>
                    <a:p>
                      <a:pPr algn="ctr"/>
                      <a:endParaRPr lang="pt-BR" sz="2000" dirty="0">
                        <a:solidFill>
                          <a:schemeClr val="tx1"/>
                        </a:solidFill>
                      </a:endParaRPr>
                    </a:p>
                    <a:p>
                      <a:pPr algn="ctr"/>
                      <a:endParaRPr lang="pt-BR" sz="2000" dirty="0">
                        <a:solidFill>
                          <a:schemeClr val="tx1"/>
                        </a:solidFill>
                      </a:endParaRPr>
                    </a:p>
                    <a:p>
                      <a:pPr algn="ctr"/>
                      <a:r>
                        <a:rPr lang="pt-BR" sz="2000" dirty="0">
                          <a:solidFill>
                            <a:schemeClr val="tx1"/>
                          </a:solidFill>
                        </a:rPr>
                        <a:t>EC 88/15</a:t>
                      </a:r>
                    </a:p>
                  </a:txBody>
                  <a:tcPr>
                    <a:solidFill>
                      <a:schemeClr val="bg1">
                        <a:lumMod val="65000"/>
                      </a:schemeClr>
                    </a:solidFill>
                  </a:tcPr>
                </a:tc>
                <a:tc>
                  <a:txBody>
                    <a:bodyPr/>
                    <a:lstStyle/>
                    <a:p>
                      <a:pPr algn="ctr"/>
                      <a:endParaRPr lang="pt-BR" sz="2000" dirty="0">
                        <a:solidFill>
                          <a:schemeClr val="tx1"/>
                        </a:solidFill>
                      </a:endParaRPr>
                    </a:p>
                    <a:p>
                      <a:pPr algn="ctr"/>
                      <a:endParaRPr lang="pt-BR" sz="2000" dirty="0">
                        <a:solidFill>
                          <a:schemeClr val="tx1"/>
                        </a:solidFill>
                      </a:endParaRPr>
                    </a:p>
                    <a:p>
                      <a:pPr algn="ctr"/>
                      <a:r>
                        <a:rPr lang="pt-BR" sz="2000" dirty="0">
                          <a:solidFill>
                            <a:schemeClr val="tx1"/>
                          </a:solidFill>
                        </a:rPr>
                        <a:t>EC 103/19</a:t>
                      </a:r>
                    </a:p>
                  </a:txBody>
                  <a:tcPr>
                    <a:solidFill>
                      <a:schemeClr val="bg1">
                        <a:lumMod val="65000"/>
                      </a:schemeClr>
                    </a:solidFill>
                  </a:tcPr>
                </a:tc>
                <a:extLst>
                  <a:ext uri="{0D108BD9-81ED-4DB2-BD59-A6C34878D82A}">
                    <a16:rowId xmlns:a16="http://schemas.microsoft.com/office/drawing/2014/main" val="88974376"/>
                  </a:ext>
                </a:extLst>
              </a:tr>
            </a:tbl>
          </a:graphicData>
        </a:graphic>
      </p:graphicFrame>
      <p:pic>
        <p:nvPicPr>
          <p:cNvPr id="1026" name="Picture 2" descr="Municípios em sinal de alerta: FPM terá queda de 30% |">
            <a:extLst>
              <a:ext uri="{FF2B5EF4-FFF2-40B4-BE49-F238E27FC236}">
                <a16:creationId xmlns:a16="http://schemas.microsoft.com/office/drawing/2014/main" id="{CA66F534-1D05-4802-A5CD-148866272C2E}"/>
              </a:ext>
            </a:extLst>
          </p:cNvPr>
          <p:cNvPicPr>
            <a:picLocks noChangeAspect="1" noChangeArrowheads="1"/>
          </p:cNvPicPr>
          <p:nvPr/>
        </p:nvPicPr>
        <p:blipFill>
          <a:blip>
            <a:extLst>
              <a:ext uri="{28A0092B-C50C-407E-A947-70E740481C1C}">
                <a14:useLocalDpi xmlns:a14="http://schemas.microsoft.com/office/drawing/2010/main" val="0"/>
              </a:ext>
            </a:extLst>
          </a:blip>
          <a:srcRect/>
          <a:stretch>
            <a:fillRect/>
          </a:stretch>
        </p:blipFill>
        <p:spPr bwMode="auto">
          <a:xfrm>
            <a:off x="9876244" y="618305"/>
            <a:ext cx="573695" cy="479991"/>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6" name="Tabela 4">
            <a:extLst>
              <a:ext uri="{FF2B5EF4-FFF2-40B4-BE49-F238E27FC236}">
                <a16:creationId xmlns:a16="http://schemas.microsoft.com/office/drawing/2014/main" id="{1D7B45F2-96FE-4642-B0B1-2F270FA8A027}"/>
              </a:ext>
            </a:extLst>
          </p:cNvPr>
          <p:cNvGraphicFramePr>
            <a:graphicFrameLocks noGrp="1"/>
          </p:cNvGraphicFramePr>
          <p:nvPr/>
        </p:nvGraphicFramePr>
        <p:xfrm>
          <a:off x="1051264" y="2253960"/>
          <a:ext cx="9863371" cy="1615440"/>
        </p:xfrm>
        <a:graphic>
          <a:graphicData uri="http://schemas.openxmlformats.org/drawingml/2006/table">
            <a:tbl>
              <a:tblPr firstRow="1" bandRow="1">
                <a:tableStyleId>{F5AB1C69-6EDB-4FF4-983F-18BD219EF322}</a:tableStyleId>
              </a:tblPr>
              <a:tblGrid>
                <a:gridCol w="1409053">
                  <a:extLst>
                    <a:ext uri="{9D8B030D-6E8A-4147-A177-3AD203B41FA5}">
                      <a16:colId xmlns:a16="http://schemas.microsoft.com/office/drawing/2014/main" val="3441351846"/>
                    </a:ext>
                  </a:extLst>
                </a:gridCol>
                <a:gridCol w="1409053">
                  <a:extLst>
                    <a:ext uri="{9D8B030D-6E8A-4147-A177-3AD203B41FA5}">
                      <a16:colId xmlns:a16="http://schemas.microsoft.com/office/drawing/2014/main" val="2187941560"/>
                    </a:ext>
                  </a:extLst>
                </a:gridCol>
                <a:gridCol w="1409053">
                  <a:extLst>
                    <a:ext uri="{9D8B030D-6E8A-4147-A177-3AD203B41FA5}">
                      <a16:colId xmlns:a16="http://schemas.microsoft.com/office/drawing/2014/main" val="3263263010"/>
                    </a:ext>
                  </a:extLst>
                </a:gridCol>
                <a:gridCol w="1409053">
                  <a:extLst>
                    <a:ext uri="{9D8B030D-6E8A-4147-A177-3AD203B41FA5}">
                      <a16:colId xmlns:a16="http://schemas.microsoft.com/office/drawing/2014/main" val="3679927537"/>
                    </a:ext>
                  </a:extLst>
                </a:gridCol>
                <a:gridCol w="1409053">
                  <a:extLst>
                    <a:ext uri="{9D8B030D-6E8A-4147-A177-3AD203B41FA5}">
                      <a16:colId xmlns:a16="http://schemas.microsoft.com/office/drawing/2014/main" val="599273104"/>
                    </a:ext>
                  </a:extLst>
                </a:gridCol>
                <a:gridCol w="1409053">
                  <a:extLst>
                    <a:ext uri="{9D8B030D-6E8A-4147-A177-3AD203B41FA5}">
                      <a16:colId xmlns:a16="http://schemas.microsoft.com/office/drawing/2014/main" val="2131605736"/>
                    </a:ext>
                  </a:extLst>
                </a:gridCol>
                <a:gridCol w="1409053">
                  <a:extLst>
                    <a:ext uri="{9D8B030D-6E8A-4147-A177-3AD203B41FA5}">
                      <a16:colId xmlns:a16="http://schemas.microsoft.com/office/drawing/2014/main" val="1057888068"/>
                    </a:ext>
                  </a:extLst>
                </a:gridCol>
              </a:tblGrid>
              <a:tr h="1040662">
                <a:tc>
                  <a:txBody>
                    <a:bodyPr/>
                    <a:lstStyle/>
                    <a:p>
                      <a:pPr algn="ctr"/>
                      <a:endParaRPr lang="pt-BR" sz="2000" b="0" dirty="0">
                        <a:solidFill>
                          <a:schemeClr val="tx1"/>
                        </a:solidFill>
                      </a:endParaRPr>
                    </a:p>
                    <a:p>
                      <a:pPr algn="ctr"/>
                      <a:endParaRPr lang="pt-BR" sz="2000" b="0" dirty="0">
                        <a:solidFill>
                          <a:schemeClr val="tx1"/>
                        </a:solidFill>
                      </a:endParaRPr>
                    </a:p>
                    <a:p>
                      <a:pPr algn="ctr"/>
                      <a:r>
                        <a:rPr lang="pt-BR" sz="2000" b="0" dirty="0">
                          <a:solidFill>
                            <a:schemeClr val="tx1"/>
                          </a:solidFill>
                        </a:rPr>
                        <a:t>05/10/88</a:t>
                      </a:r>
                    </a:p>
                  </a:txBody>
                  <a:tcPr>
                    <a:solidFill>
                      <a:schemeClr val="tx2">
                        <a:lumMod val="10000"/>
                        <a:lumOff val="90000"/>
                      </a:schemeClr>
                    </a:solidFill>
                  </a:tcPr>
                </a:tc>
                <a:tc>
                  <a:txBody>
                    <a:bodyPr/>
                    <a:lstStyle/>
                    <a:p>
                      <a:pPr algn="ctr"/>
                      <a:endParaRPr lang="pt-BR" sz="2000" b="0" dirty="0">
                        <a:solidFill>
                          <a:schemeClr val="tx1"/>
                        </a:solidFill>
                      </a:endParaRPr>
                    </a:p>
                    <a:p>
                      <a:pPr algn="ctr"/>
                      <a:endParaRPr lang="pt-BR" sz="2000" b="0" dirty="0">
                        <a:solidFill>
                          <a:schemeClr val="tx1"/>
                        </a:solidFill>
                      </a:endParaRPr>
                    </a:p>
                    <a:p>
                      <a:pPr algn="ctr"/>
                      <a:r>
                        <a:rPr lang="pt-BR" sz="2000" b="0" dirty="0">
                          <a:solidFill>
                            <a:schemeClr val="tx1"/>
                          </a:solidFill>
                        </a:rPr>
                        <a:t>16/12/98</a:t>
                      </a:r>
                    </a:p>
                  </a:txBody>
                  <a:tcPr>
                    <a:solidFill>
                      <a:schemeClr val="tx2">
                        <a:lumMod val="10000"/>
                        <a:lumOff val="90000"/>
                      </a:schemeClr>
                    </a:solidFill>
                  </a:tcPr>
                </a:tc>
                <a:tc>
                  <a:txBody>
                    <a:bodyPr/>
                    <a:lstStyle/>
                    <a:p>
                      <a:pPr algn="ctr"/>
                      <a:endParaRPr lang="pt-BR" sz="2000" b="0" dirty="0">
                        <a:solidFill>
                          <a:schemeClr val="tx1"/>
                        </a:solidFill>
                      </a:endParaRPr>
                    </a:p>
                    <a:p>
                      <a:pPr algn="ctr"/>
                      <a:endParaRPr lang="pt-BR" sz="2000" b="0" dirty="0">
                        <a:solidFill>
                          <a:schemeClr val="tx1"/>
                        </a:solidFill>
                      </a:endParaRPr>
                    </a:p>
                    <a:p>
                      <a:pPr algn="ctr"/>
                      <a:r>
                        <a:rPr lang="pt-BR" sz="2000" b="0" dirty="0">
                          <a:solidFill>
                            <a:schemeClr val="tx1"/>
                          </a:solidFill>
                        </a:rPr>
                        <a:t>31/12/03</a:t>
                      </a:r>
                    </a:p>
                  </a:txBody>
                  <a:tcPr>
                    <a:solidFill>
                      <a:schemeClr val="tx2">
                        <a:lumMod val="10000"/>
                        <a:lumOff val="90000"/>
                      </a:schemeClr>
                    </a:solidFill>
                  </a:tcPr>
                </a:tc>
                <a:tc>
                  <a:txBody>
                    <a:bodyPr/>
                    <a:lstStyle/>
                    <a:p>
                      <a:pPr algn="ctr"/>
                      <a:endParaRPr lang="pt-BR" sz="2000" b="0" dirty="0">
                        <a:solidFill>
                          <a:schemeClr val="tx1"/>
                        </a:solidFill>
                      </a:endParaRPr>
                    </a:p>
                    <a:p>
                      <a:pPr algn="ctr"/>
                      <a:endParaRPr lang="pt-BR" sz="2000" b="0" dirty="0">
                        <a:solidFill>
                          <a:schemeClr val="tx1"/>
                        </a:solidFill>
                      </a:endParaRPr>
                    </a:p>
                    <a:p>
                      <a:pPr algn="ctr"/>
                      <a:r>
                        <a:rPr lang="pt-BR" sz="2000" b="0" dirty="0">
                          <a:solidFill>
                            <a:schemeClr val="tx1"/>
                          </a:solidFill>
                        </a:rPr>
                        <a:t>06/07/05</a:t>
                      </a:r>
                    </a:p>
                    <a:p>
                      <a:pPr algn="ctr"/>
                      <a:r>
                        <a:rPr lang="pt-BR" sz="2000" b="0" dirty="0">
                          <a:solidFill>
                            <a:srgbClr val="FF0000"/>
                          </a:solidFill>
                        </a:rPr>
                        <a:t>31/12/03</a:t>
                      </a:r>
                    </a:p>
                    <a:p>
                      <a:pPr algn="ctr"/>
                      <a:r>
                        <a:rPr lang="pt-BR" sz="2000" b="0" dirty="0">
                          <a:solidFill>
                            <a:srgbClr val="FF0000"/>
                          </a:solidFill>
                        </a:rPr>
                        <a:t>16/12/98</a:t>
                      </a:r>
                    </a:p>
                  </a:txBody>
                  <a:tcPr>
                    <a:solidFill>
                      <a:schemeClr val="tx2">
                        <a:lumMod val="10000"/>
                        <a:lumOff val="90000"/>
                      </a:schemeClr>
                    </a:solidFill>
                  </a:tcPr>
                </a:tc>
                <a:tc>
                  <a:txBody>
                    <a:bodyPr/>
                    <a:lstStyle/>
                    <a:p>
                      <a:pPr algn="ctr"/>
                      <a:endParaRPr lang="pt-BR" sz="2000" b="0" dirty="0">
                        <a:solidFill>
                          <a:schemeClr val="tx1"/>
                        </a:solidFill>
                      </a:endParaRPr>
                    </a:p>
                    <a:p>
                      <a:pPr algn="ctr"/>
                      <a:endParaRPr lang="pt-BR" sz="2000" b="0" dirty="0">
                        <a:solidFill>
                          <a:schemeClr val="tx1"/>
                        </a:solidFill>
                      </a:endParaRPr>
                    </a:p>
                    <a:p>
                      <a:pPr algn="ctr"/>
                      <a:r>
                        <a:rPr lang="pt-BR" sz="2000" b="0" dirty="0">
                          <a:solidFill>
                            <a:schemeClr val="tx1"/>
                          </a:solidFill>
                        </a:rPr>
                        <a:t>30/03/12</a:t>
                      </a:r>
                    </a:p>
                    <a:p>
                      <a:pPr algn="ctr"/>
                      <a:r>
                        <a:rPr lang="pt-BR" sz="2000" b="0" dirty="0">
                          <a:solidFill>
                            <a:srgbClr val="FF0000"/>
                          </a:solidFill>
                        </a:rPr>
                        <a:t>31/12/03</a:t>
                      </a:r>
                    </a:p>
                  </a:txBody>
                  <a:tcPr>
                    <a:solidFill>
                      <a:schemeClr val="tx2">
                        <a:lumMod val="10000"/>
                        <a:lumOff val="90000"/>
                      </a:schemeClr>
                    </a:solidFill>
                  </a:tcPr>
                </a:tc>
                <a:tc>
                  <a:txBody>
                    <a:bodyPr/>
                    <a:lstStyle/>
                    <a:p>
                      <a:pPr algn="ctr"/>
                      <a:endParaRPr lang="pt-BR" sz="2000" b="0" dirty="0">
                        <a:solidFill>
                          <a:schemeClr val="tx1"/>
                        </a:solidFill>
                      </a:endParaRPr>
                    </a:p>
                    <a:p>
                      <a:pPr algn="ctr"/>
                      <a:endParaRPr lang="pt-BR" sz="2000" b="0" dirty="0">
                        <a:solidFill>
                          <a:schemeClr val="tx1"/>
                        </a:solidFill>
                      </a:endParaRPr>
                    </a:p>
                    <a:p>
                      <a:pPr algn="ctr"/>
                      <a:r>
                        <a:rPr lang="pt-BR" sz="2000" b="0" dirty="0">
                          <a:solidFill>
                            <a:schemeClr val="tx1"/>
                          </a:solidFill>
                        </a:rPr>
                        <a:t>08/05/15</a:t>
                      </a:r>
                    </a:p>
                  </a:txBody>
                  <a:tcPr>
                    <a:solidFill>
                      <a:schemeClr val="tx2">
                        <a:lumMod val="10000"/>
                        <a:lumOff val="90000"/>
                      </a:schemeClr>
                    </a:solidFill>
                  </a:tcPr>
                </a:tc>
                <a:tc>
                  <a:txBody>
                    <a:bodyPr/>
                    <a:lstStyle/>
                    <a:p>
                      <a:pPr algn="ctr"/>
                      <a:endParaRPr lang="pt-BR" sz="2000" b="0" dirty="0">
                        <a:solidFill>
                          <a:schemeClr val="tx1"/>
                        </a:solidFill>
                      </a:endParaRPr>
                    </a:p>
                    <a:p>
                      <a:pPr algn="ctr"/>
                      <a:endParaRPr lang="pt-BR" sz="2000" b="0" dirty="0">
                        <a:solidFill>
                          <a:schemeClr val="tx1"/>
                        </a:solidFill>
                      </a:endParaRPr>
                    </a:p>
                    <a:p>
                      <a:pPr algn="ctr"/>
                      <a:r>
                        <a:rPr lang="pt-BR" sz="2000" b="0" dirty="0">
                          <a:solidFill>
                            <a:schemeClr val="tx1"/>
                          </a:solidFill>
                        </a:rPr>
                        <a:t>13/11/19</a:t>
                      </a:r>
                    </a:p>
                  </a:txBody>
                  <a:tcPr>
                    <a:solidFill>
                      <a:schemeClr val="tx2">
                        <a:lumMod val="10000"/>
                        <a:lumOff val="90000"/>
                      </a:schemeClr>
                    </a:solidFill>
                  </a:tcPr>
                </a:tc>
                <a:extLst>
                  <a:ext uri="{0D108BD9-81ED-4DB2-BD59-A6C34878D82A}">
                    <a16:rowId xmlns:a16="http://schemas.microsoft.com/office/drawing/2014/main" val="88974376"/>
                  </a:ext>
                </a:extLst>
              </a:tr>
            </a:tbl>
          </a:graphicData>
        </a:graphic>
      </p:graphicFrame>
      <p:sp>
        <p:nvSpPr>
          <p:cNvPr id="15" name="Retângulo 14">
            <a:extLst>
              <a:ext uri="{FF2B5EF4-FFF2-40B4-BE49-F238E27FC236}">
                <a16:creationId xmlns:a16="http://schemas.microsoft.com/office/drawing/2014/main" id="{403C457D-7055-2DC5-FFB5-BE6361529C39}"/>
              </a:ext>
            </a:extLst>
          </p:cNvPr>
          <p:cNvSpPr/>
          <p:nvPr/>
        </p:nvSpPr>
        <p:spPr>
          <a:xfrm>
            <a:off x="1051264" y="3916357"/>
            <a:ext cx="9863371" cy="914400"/>
          </a:xfrm>
          <a:prstGeom prst="rect">
            <a:avLst/>
          </a:prstGeom>
          <a:solidFill>
            <a:schemeClr val="tx2">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dirty="0">
                <a:solidFill>
                  <a:schemeClr val="tx1"/>
                </a:solidFill>
              </a:rPr>
              <a:t>A expressão </a:t>
            </a:r>
            <a:r>
              <a:rPr lang="pt-BR" sz="2000" b="1" dirty="0">
                <a:solidFill>
                  <a:schemeClr val="tx1"/>
                </a:solidFill>
              </a:rPr>
              <a:t>“Regimes Próprios de Previdência”</a:t>
            </a:r>
            <a:r>
              <a:rPr lang="pt-BR" sz="2000" dirty="0">
                <a:solidFill>
                  <a:schemeClr val="tx1"/>
                </a:solidFill>
              </a:rPr>
              <a:t> foi referida pela 1ª vez na legislação de </a:t>
            </a:r>
            <a:r>
              <a:rPr lang="pt-BR" sz="2000" b="1" dirty="0">
                <a:solidFill>
                  <a:schemeClr val="tx1"/>
                </a:solidFill>
              </a:rPr>
              <a:t>1960</a:t>
            </a:r>
            <a:r>
              <a:rPr lang="pt-BR" sz="2000" dirty="0">
                <a:solidFill>
                  <a:schemeClr val="tx1"/>
                </a:solidFill>
              </a:rPr>
              <a:t>, pela Lei Orgânica da Previdência Social – LOPS.</a:t>
            </a:r>
          </a:p>
        </p:txBody>
      </p:sp>
      <p:sp>
        <p:nvSpPr>
          <p:cNvPr id="16" name="Retângulo 15">
            <a:extLst>
              <a:ext uri="{FF2B5EF4-FFF2-40B4-BE49-F238E27FC236}">
                <a16:creationId xmlns:a16="http://schemas.microsoft.com/office/drawing/2014/main" id="{CEF86156-C624-7315-7450-064C3370B271}"/>
              </a:ext>
            </a:extLst>
          </p:cNvPr>
          <p:cNvSpPr/>
          <p:nvPr/>
        </p:nvSpPr>
        <p:spPr>
          <a:xfrm>
            <a:off x="1051264" y="4908895"/>
            <a:ext cx="9863371" cy="914400"/>
          </a:xfrm>
          <a:prstGeom prst="rect">
            <a:avLst/>
          </a:prstGeom>
          <a:solidFill>
            <a:schemeClr val="accent1">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dirty="0">
                <a:solidFill>
                  <a:schemeClr val="tx1"/>
                </a:solidFill>
              </a:rPr>
              <a:t>Como hoje conhecemos e concebemos, os RPPS (em estrutura e princípios) nasceram com a reforma de 1998 </a:t>
            </a:r>
            <a:r>
              <a:rPr lang="pt-BR" sz="2000" b="1" dirty="0">
                <a:solidFill>
                  <a:schemeClr val="tx1"/>
                </a:solidFill>
              </a:rPr>
              <a:t>(EC 20/1998)</a:t>
            </a:r>
            <a:r>
              <a:rPr lang="pt-BR" sz="2000" dirty="0">
                <a:solidFill>
                  <a:schemeClr val="tx1"/>
                </a:solidFill>
              </a:rPr>
              <a:t> e, cinco anos depois, com a reforma de 2003 </a:t>
            </a:r>
            <a:r>
              <a:rPr lang="pt-BR" sz="2000" b="1" dirty="0">
                <a:solidFill>
                  <a:schemeClr val="tx1"/>
                </a:solidFill>
              </a:rPr>
              <a:t>(EC 41/2003)</a:t>
            </a:r>
          </a:p>
        </p:txBody>
      </p:sp>
      <p:pic>
        <p:nvPicPr>
          <p:cNvPr id="2" name="Picture 4">
            <a:extLst>
              <a:ext uri="{FF2B5EF4-FFF2-40B4-BE49-F238E27FC236}">
                <a16:creationId xmlns:a16="http://schemas.microsoft.com/office/drawing/2014/main" id="{72442CC5-F25A-2F04-27F0-C9197A658D18}"/>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0348545" y="6297881"/>
            <a:ext cx="1776416" cy="4939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721542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ixaDeTexto 2">
            <a:extLst>
              <a:ext uri="{FF2B5EF4-FFF2-40B4-BE49-F238E27FC236}">
                <a16:creationId xmlns:a16="http://schemas.microsoft.com/office/drawing/2014/main" id="{DBFB663C-AA2F-4366-A82D-41631C235D56}"/>
              </a:ext>
            </a:extLst>
          </p:cNvPr>
          <p:cNvSpPr txBox="1"/>
          <p:nvPr/>
        </p:nvSpPr>
        <p:spPr>
          <a:xfrm>
            <a:off x="0" y="0"/>
            <a:ext cx="12191999" cy="400110"/>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algn="ctr"/>
            <a:r>
              <a:rPr lang="pt-BR" sz="2000" b="1" dirty="0"/>
              <a:t>BREVÍSSIMA EVOLUÇÃO CONSTITUCIONAL RELATIVA AOS RPPS </a:t>
            </a:r>
          </a:p>
        </p:txBody>
      </p:sp>
      <p:sp>
        <p:nvSpPr>
          <p:cNvPr id="15" name="Retângulo 14">
            <a:extLst>
              <a:ext uri="{FF2B5EF4-FFF2-40B4-BE49-F238E27FC236}">
                <a16:creationId xmlns:a16="http://schemas.microsoft.com/office/drawing/2014/main" id="{8FB493D4-794E-C88A-3198-22D83DD064D6}"/>
              </a:ext>
            </a:extLst>
          </p:cNvPr>
          <p:cNvSpPr/>
          <p:nvPr/>
        </p:nvSpPr>
        <p:spPr>
          <a:xfrm>
            <a:off x="1113487" y="699774"/>
            <a:ext cx="9801148" cy="914400"/>
          </a:xfrm>
          <a:prstGeom prst="rect">
            <a:avLst/>
          </a:prstGeom>
          <a:solidFill>
            <a:schemeClr val="bg1">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rPr>
              <a:t>AS REFORMAS FORAM ESTRUTURANTES E SUFICIENTES</a:t>
            </a:r>
          </a:p>
          <a:p>
            <a:pPr algn="ctr"/>
            <a:r>
              <a:rPr lang="pt-BR" sz="2000" b="1" dirty="0">
                <a:solidFill>
                  <a:schemeClr val="tx1"/>
                </a:solidFill>
              </a:rPr>
              <a:t>SOB A PERSPECTIVA DA VIABILIDADE DOS RPPS</a:t>
            </a:r>
          </a:p>
        </p:txBody>
      </p:sp>
      <p:sp>
        <p:nvSpPr>
          <p:cNvPr id="21" name="Retângulo 20">
            <a:extLst>
              <a:ext uri="{FF2B5EF4-FFF2-40B4-BE49-F238E27FC236}">
                <a16:creationId xmlns:a16="http://schemas.microsoft.com/office/drawing/2014/main" id="{C2D9DEAC-4D53-4563-881D-BBD7D8876358}"/>
              </a:ext>
            </a:extLst>
          </p:cNvPr>
          <p:cNvSpPr/>
          <p:nvPr/>
        </p:nvSpPr>
        <p:spPr>
          <a:xfrm>
            <a:off x="1113487" y="1797757"/>
            <a:ext cx="9801148" cy="914400"/>
          </a:xfrm>
          <a:prstGeom prst="rect">
            <a:avLst/>
          </a:prstGeom>
          <a:solidFill>
            <a:schemeClr val="bg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rPr>
              <a:t>Entre 1990 e 2000 foram formuladas 32 propostas de reforma previdenciária:</a:t>
            </a:r>
          </a:p>
        </p:txBody>
      </p:sp>
      <p:sp>
        <p:nvSpPr>
          <p:cNvPr id="25" name="Retângulo 24">
            <a:extLst>
              <a:ext uri="{FF2B5EF4-FFF2-40B4-BE49-F238E27FC236}">
                <a16:creationId xmlns:a16="http://schemas.microsoft.com/office/drawing/2014/main" id="{108441B7-CB85-BE23-B818-809FA3010D2D}"/>
              </a:ext>
            </a:extLst>
          </p:cNvPr>
          <p:cNvSpPr/>
          <p:nvPr/>
        </p:nvSpPr>
        <p:spPr>
          <a:xfrm>
            <a:off x="1113487" y="3987766"/>
            <a:ext cx="9801148" cy="914400"/>
          </a:xfrm>
          <a:prstGeom prst="rect">
            <a:avLst/>
          </a:prstGeom>
          <a:solidFill>
            <a:srgbClr val="FFFF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rPr>
              <a:t>O </a:t>
            </a:r>
            <a:r>
              <a:rPr lang="pt-BR" sz="2000" b="1" i="0" dirty="0">
                <a:solidFill>
                  <a:srgbClr val="000000"/>
                </a:solidFill>
                <a:effectLst/>
              </a:rPr>
              <a:t>EQUACIONAMENTO DO </a:t>
            </a:r>
            <a:r>
              <a:rPr lang="pt-BR" sz="2000" b="1" i="0" u="sng" dirty="0">
                <a:solidFill>
                  <a:srgbClr val="000000"/>
                </a:solidFill>
                <a:effectLst/>
              </a:rPr>
              <a:t>DÉFICIT ATUARIAL </a:t>
            </a:r>
            <a:r>
              <a:rPr lang="pt-BR" sz="2000" b="1" i="0" dirty="0">
                <a:solidFill>
                  <a:srgbClr val="000000"/>
                </a:solidFill>
                <a:effectLst/>
              </a:rPr>
              <a:t>FOI E</a:t>
            </a:r>
          </a:p>
          <a:p>
            <a:pPr algn="ctr"/>
            <a:r>
              <a:rPr lang="pt-BR" sz="2000" b="1" i="0" dirty="0">
                <a:solidFill>
                  <a:srgbClr val="000000"/>
                </a:solidFill>
                <a:effectLst/>
              </a:rPr>
              <a:t>PERMANECE UM DOS PRINCIPAIS DESAFIOS DOS RPPS</a:t>
            </a:r>
            <a:endParaRPr lang="pt-BR" sz="2000" b="1" u="sng" dirty="0">
              <a:solidFill>
                <a:schemeClr val="tx1"/>
              </a:solidFill>
            </a:endParaRPr>
          </a:p>
        </p:txBody>
      </p:sp>
      <p:sp>
        <p:nvSpPr>
          <p:cNvPr id="10" name="Retângulo 9">
            <a:extLst>
              <a:ext uri="{FF2B5EF4-FFF2-40B4-BE49-F238E27FC236}">
                <a16:creationId xmlns:a16="http://schemas.microsoft.com/office/drawing/2014/main" id="{5D77664E-2CEA-86B4-486E-C3EC7EAE8159}"/>
              </a:ext>
            </a:extLst>
          </p:cNvPr>
          <p:cNvSpPr/>
          <p:nvPr/>
        </p:nvSpPr>
        <p:spPr>
          <a:xfrm>
            <a:off x="1113487" y="2875727"/>
            <a:ext cx="4751736" cy="914400"/>
          </a:xfrm>
          <a:prstGeom prst="rect">
            <a:avLst/>
          </a:prstGeom>
          <a:solidFill>
            <a:schemeClr val="bg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dirty="0">
                <a:solidFill>
                  <a:schemeClr val="tx1"/>
                </a:solidFill>
              </a:rPr>
              <a:t>18 estruturais (regime financeiro de capitalização plena e individual)</a:t>
            </a:r>
          </a:p>
        </p:txBody>
      </p:sp>
      <p:sp>
        <p:nvSpPr>
          <p:cNvPr id="11" name="Retângulo 10">
            <a:extLst>
              <a:ext uri="{FF2B5EF4-FFF2-40B4-BE49-F238E27FC236}">
                <a16:creationId xmlns:a16="http://schemas.microsoft.com/office/drawing/2014/main" id="{BAEAD662-EB8A-6BB8-1251-A94C6F9BB6F9}"/>
              </a:ext>
            </a:extLst>
          </p:cNvPr>
          <p:cNvSpPr/>
          <p:nvPr/>
        </p:nvSpPr>
        <p:spPr>
          <a:xfrm>
            <a:off x="6162899" y="2875727"/>
            <a:ext cx="4751736" cy="914400"/>
          </a:xfrm>
          <a:prstGeom prst="rect">
            <a:avLst/>
          </a:prstGeom>
          <a:solidFill>
            <a:schemeClr val="bg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dirty="0">
                <a:solidFill>
                  <a:schemeClr val="tx1"/>
                </a:solidFill>
              </a:rPr>
              <a:t>14 não estruturais (modificação das condições de acesso benefícios)</a:t>
            </a:r>
            <a:endParaRPr lang="pt-BR" sz="2000" b="1" dirty="0">
              <a:solidFill>
                <a:schemeClr val="tx1"/>
              </a:solidFill>
            </a:endParaRPr>
          </a:p>
        </p:txBody>
      </p:sp>
      <p:sp>
        <p:nvSpPr>
          <p:cNvPr id="12" name="Retângulo 11">
            <a:extLst>
              <a:ext uri="{FF2B5EF4-FFF2-40B4-BE49-F238E27FC236}">
                <a16:creationId xmlns:a16="http://schemas.microsoft.com/office/drawing/2014/main" id="{FADE82EF-BC74-8A46-A126-BA74EF4FAAFE}"/>
              </a:ext>
            </a:extLst>
          </p:cNvPr>
          <p:cNvSpPr/>
          <p:nvPr/>
        </p:nvSpPr>
        <p:spPr>
          <a:xfrm>
            <a:off x="1113487" y="5065736"/>
            <a:ext cx="9801148" cy="914400"/>
          </a:xfrm>
          <a:prstGeom prst="rect">
            <a:avLst/>
          </a:prstGeom>
          <a:solidFill>
            <a:schemeClr val="accent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rPr>
              <a:t>A EC 103/2019 VEDA A CRIAÇÃO DE NOVOS RPPS</a:t>
            </a:r>
          </a:p>
          <a:p>
            <a:pPr algn="ctr"/>
            <a:r>
              <a:rPr lang="pt-BR" sz="2000" b="1" dirty="0">
                <a:solidFill>
                  <a:schemeClr val="tx1"/>
                </a:solidFill>
              </a:rPr>
              <a:t>(art. 40, §22, da CF)</a:t>
            </a:r>
          </a:p>
        </p:txBody>
      </p:sp>
    </p:spTree>
    <p:extLst>
      <p:ext uri="{BB962C8B-B14F-4D97-AF65-F5344CB8AC3E}">
        <p14:creationId xmlns:p14="http://schemas.microsoft.com/office/powerpoint/2010/main" val="30157539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ixaDeTexto 2">
            <a:extLst>
              <a:ext uri="{FF2B5EF4-FFF2-40B4-BE49-F238E27FC236}">
                <a16:creationId xmlns:a16="http://schemas.microsoft.com/office/drawing/2014/main" id="{DBFB663C-AA2F-4366-A82D-41631C235D56}"/>
              </a:ext>
            </a:extLst>
          </p:cNvPr>
          <p:cNvSpPr txBox="1"/>
          <p:nvPr/>
        </p:nvSpPr>
        <p:spPr>
          <a:xfrm>
            <a:off x="0" y="0"/>
            <a:ext cx="12191999" cy="400110"/>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algn="ctr"/>
            <a:r>
              <a:rPr lang="pt-BR" sz="2000" b="1" dirty="0"/>
              <a:t>BREVÍSSIMA EVOLUÇÃO CONSTITUCIONAL RELATIVA AOS RPPS </a:t>
            </a:r>
          </a:p>
        </p:txBody>
      </p:sp>
      <p:sp>
        <p:nvSpPr>
          <p:cNvPr id="15" name="Retângulo 14">
            <a:extLst>
              <a:ext uri="{FF2B5EF4-FFF2-40B4-BE49-F238E27FC236}">
                <a16:creationId xmlns:a16="http://schemas.microsoft.com/office/drawing/2014/main" id="{8FB493D4-794E-C88A-3198-22D83DD064D6}"/>
              </a:ext>
            </a:extLst>
          </p:cNvPr>
          <p:cNvSpPr/>
          <p:nvPr/>
        </p:nvSpPr>
        <p:spPr>
          <a:xfrm>
            <a:off x="1113487" y="699774"/>
            <a:ext cx="9801148" cy="914400"/>
          </a:xfrm>
          <a:prstGeom prst="rect">
            <a:avLst/>
          </a:prstGeom>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pt-BR" sz="2000" b="1" dirty="0">
                <a:solidFill>
                  <a:schemeClr val="tx1"/>
                </a:solidFill>
              </a:rPr>
              <a:t>CUSTO DO RPPS DE ALEGRIA/RS PREVISTO PARA 2023</a:t>
            </a:r>
          </a:p>
        </p:txBody>
      </p:sp>
      <p:sp>
        <p:nvSpPr>
          <p:cNvPr id="21" name="Retângulo 20">
            <a:extLst>
              <a:ext uri="{FF2B5EF4-FFF2-40B4-BE49-F238E27FC236}">
                <a16:creationId xmlns:a16="http://schemas.microsoft.com/office/drawing/2014/main" id="{C2D9DEAC-4D53-4563-881D-BBD7D8876358}"/>
              </a:ext>
            </a:extLst>
          </p:cNvPr>
          <p:cNvSpPr/>
          <p:nvPr/>
        </p:nvSpPr>
        <p:spPr>
          <a:xfrm>
            <a:off x="1113487" y="1777744"/>
            <a:ext cx="4751736" cy="914400"/>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r>
              <a:rPr lang="pt-BR" sz="2000" b="1" dirty="0">
                <a:solidFill>
                  <a:schemeClr val="tx1"/>
                </a:solidFill>
              </a:rPr>
              <a:t>ALÍQUOTA NORMAL PATRONAL </a:t>
            </a:r>
          </a:p>
          <a:p>
            <a:pPr algn="ctr"/>
            <a:r>
              <a:rPr lang="pt-BR" sz="2000" b="1" dirty="0">
                <a:solidFill>
                  <a:schemeClr val="tx1"/>
                </a:solidFill>
              </a:rPr>
              <a:t>14%</a:t>
            </a:r>
          </a:p>
        </p:txBody>
      </p:sp>
      <p:sp>
        <p:nvSpPr>
          <p:cNvPr id="25" name="Retângulo 24">
            <a:extLst>
              <a:ext uri="{FF2B5EF4-FFF2-40B4-BE49-F238E27FC236}">
                <a16:creationId xmlns:a16="http://schemas.microsoft.com/office/drawing/2014/main" id="{108441B7-CB85-BE23-B818-809FA3010D2D}"/>
              </a:ext>
            </a:extLst>
          </p:cNvPr>
          <p:cNvSpPr/>
          <p:nvPr/>
        </p:nvSpPr>
        <p:spPr>
          <a:xfrm>
            <a:off x="1113487" y="3987766"/>
            <a:ext cx="9801148" cy="914400"/>
          </a:xfrm>
          <a:prstGeom prst="rect">
            <a:avLst/>
          </a:prstGeom>
          <a:solidFill>
            <a:srgbClr val="FFFF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rPr>
              <a:t>PRAZO PARA RECUPERAÇÃO DO PASSIVO</a:t>
            </a:r>
          </a:p>
          <a:p>
            <a:pPr algn="ctr"/>
            <a:r>
              <a:rPr lang="pt-BR" sz="2000" dirty="0">
                <a:solidFill>
                  <a:schemeClr val="tx1"/>
                </a:solidFill>
              </a:rPr>
              <a:t>2053/2054 </a:t>
            </a:r>
            <a:endParaRPr lang="pt-BR" sz="2000" u="sng" dirty="0">
              <a:solidFill>
                <a:schemeClr val="tx1"/>
              </a:solidFill>
            </a:endParaRPr>
          </a:p>
        </p:txBody>
      </p:sp>
      <p:sp>
        <p:nvSpPr>
          <p:cNvPr id="10" name="Retângulo 9">
            <a:extLst>
              <a:ext uri="{FF2B5EF4-FFF2-40B4-BE49-F238E27FC236}">
                <a16:creationId xmlns:a16="http://schemas.microsoft.com/office/drawing/2014/main" id="{5D77664E-2CEA-86B4-486E-C3EC7EAE8159}"/>
              </a:ext>
            </a:extLst>
          </p:cNvPr>
          <p:cNvSpPr/>
          <p:nvPr/>
        </p:nvSpPr>
        <p:spPr>
          <a:xfrm>
            <a:off x="1113487" y="2875727"/>
            <a:ext cx="4751736" cy="914400"/>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r>
              <a:rPr lang="pt-BR" sz="2000" b="1" dirty="0">
                <a:solidFill>
                  <a:schemeClr val="tx1"/>
                </a:solidFill>
              </a:rPr>
              <a:t>SUPLEMENTAR/PASSIVO EM 2024</a:t>
            </a:r>
          </a:p>
          <a:p>
            <a:pPr algn="ctr"/>
            <a:r>
              <a:rPr lang="pt-BR" sz="2000" dirty="0">
                <a:solidFill>
                  <a:schemeClr val="tx1"/>
                </a:solidFill>
              </a:rPr>
              <a:t>168.000,00</a:t>
            </a:r>
          </a:p>
        </p:txBody>
      </p:sp>
      <p:sp>
        <p:nvSpPr>
          <p:cNvPr id="11" name="Retângulo 10">
            <a:extLst>
              <a:ext uri="{FF2B5EF4-FFF2-40B4-BE49-F238E27FC236}">
                <a16:creationId xmlns:a16="http://schemas.microsoft.com/office/drawing/2014/main" id="{BAEAD662-EB8A-6BB8-1251-A94C6F9BB6F9}"/>
              </a:ext>
            </a:extLst>
          </p:cNvPr>
          <p:cNvSpPr/>
          <p:nvPr/>
        </p:nvSpPr>
        <p:spPr>
          <a:xfrm>
            <a:off x="6162899" y="2875727"/>
            <a:ext cx="4751736" cy="914400"/>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r>
              <a:rPr lang="pt-BR" sz="2000" b="1" dirty="0">
                <a:solidFill>
                  <a:schemeClr val="tx1"/>
                </a:solidFill>
              </a:rPr>
              <a:t>Equivalente a 37% da folha</a:t>
            </a:r>
          </a:p>
        </p:txBody>
      </p:sp>
      <p:sp>
        <p:nvSpPr>
          <p:cNvPr id="12" name="Retângulo 11">
            <a:extLst>
              <a:ext uri="{FF2B5EF4-FFF2-40B4-BE49-F238E27FC236}">
                <a16:creationId xmlns:a16="http://schemas.microsoft.com/office/drawing/2014/main" id="{FADE82EF-BC74-8A46-A126-BA74EF4FAAFE}"/>
              </a:ext>
            </a:extLst>
          </p:cNvPr>
          <p:cNvSpPr/>
          <p:nvPr/>
        </p:nvSpPr>
        <p:spPr>
          <a:xfrm>
            <a:off x="1113487" y="5065736"/>
            <a:ext cx="9801148" cy="914400"/>
          </a:xfrm>
          <a:prstGeom prst="rect">
            <a:avLst/>
          </a:prstGeom>
          <a:solidFill>
            <a:schemeClr val="accent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rPr>
              <a:t>QUEM SUPORTA ESSE CUSTO?</a:t>
            </a:r>
          </a:p>
        </p:txBody>
      </p:sp>
      <p:sp>
        <p:nvSpPr>
          <p:cNvPr id="4" name="Seta: para a Direita 3">
            <a:extLst>
              <a:ext uri="{FF2B5EF4-FFF2-40B4-BE49-F238E27FC236}">
                <a16:creationId xmlns:a16="http://schemas.microsoft.com/office/drawing/2014/main" id="{D8CC0B94-EA19-9C9B-85AB-E80A4C61DA20}"/>
              </a:ext>
            </a:extLst>
          </p:cNvPr>
          <p:cNvSpPr/>
          <p:nvPr/>
        </p:nvSpPr>
        <p:spPr>
          <a:xfrm>
            <a:off x="5457825" y="3105150"/>
            <a:ext cx="1266825" cy="4476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5" name="Retângulo 4">
            <a:extLst>
              <a:ext uri="{FF2B5EF4-FFF2-40B4-BE49-F238E27FC236}">
                <a16:creationId xmlns:a16="http://schemas.microsoft.com/office/drawing/2014/main" id="{B9B2FAD2-2A37-4C7E-C2EB-257CF4CDB45E}"/>
              </a:ext>
            </a:extLst>
          </p:cNvPr>
          <p:cNvSpPr/>
          <p:nvPr/>
        </p:nvSpPr>
        <p:spPr>
          <a:xfrm>
            <a:off x="6091237" y="1787750"/>
            <a:ext cx="4751736" cy="914400"/>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r>
              <a:rPr lang="pt-BR" sz="2000" b="1" dirty="0">
                <a:solidFill>
                  <a:schemeClr val="tx1"/>
                </a:solidFill>
              </a:rPr>
              <a:t>ALÍQUOTA NORMAL SEGURADO</a:t>
            </a:r>
          </a:p>
          <a:p>
            <a:pPr algn="ctr"/>
            <a:r>
              <a:rPr lang="pt-BR" sz="2000" b="1" dirty="0">
                <a:solidFill>
                  <a:schemeClr val="tx1"/>
                </a:solidFill>
              </a:rPr>
              <a:t>14%</a:t>
            </a:r>
          </a:p>
        </p:txBody>
      </p:sp>
    </p:spTree>
    <p:extLst>
      <p:ext uri="{BB962C8B-B14F-4D97-AF65-F5344CB8AC3E}">
        <p14:creationId xmlns:p14="http://schemas.microsoft.com/office/powerpoint/2010/main" val="36576768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ixaDeTexto 2">
            <a:extLst>
              <a:ext uri="{FF2B5EF4-FFF2-40B4-BE49-F238E27FC236}">
                <a16:creationId xmlns:a16="http://schemas.microsoft.com/office/drawing/2014/main" id="{DBFB663C-AA2F-4366-A82D-41631C235D56}"/>
              </a:ext>
            </a:extLst>
          </p:cNvPr>
          <p:cNvSpPr txBox="1"/>
          <p:nvPr/>
        </p:nvSpPr>
        <p:spPr>
          <a:xfrm>
            <a:off x="0" y="0"/>
            <a:ext cx="12191999" cy="400110"/>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algn="ctr"/>
            <a:r>
              <a:rPr lang="pt-BR" sz="2000" b="1" dirty="0"/>
              <a:t>BREVÍSSIMA EVOLUÇÃO CONSTITUCIONAL RELATIVA AOS RPPS </a:t>
            </a:r>
          </a:p>
        </p:txBody>
      </p:sp>
      <p:sp>
        <p:nvSpPr>
          <p:cNvPr id="15" name="Retângulo 14">
            <a:extLst>
              <a:ext uri="{FF2B5EF4-FFF2-40B4-BE49-F238E27FC236}">
                <a16:creationId xmlns:a16="http://schemas.microsoft.com/office/drawing/2014/main" id="{8FB493D4-794E-C88A-3198-22D83DD064D6}"/>
              </a:ext>
            </a:extLst>
          </p:cNvPr>
          <p:cNvSpPr/>
          <p:nvPr/>
        </p:nvSpPr>
        <p:spPr>
          <a:xfrm>
            <a:off x="1113487" y="699774"/>
            <a:ext cx="9801148" cy="914400"/>
          </a:xfrm>
          <a:prstGeom prst="rect">
            <a:avLst/>
          </a:prstGeom>
          <a:solidFill>
            <a:schemeClr val="bg1">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rPr>
              <a:t>NESSE CONTEXTO, A EXTINÇÃO DO RPPS É UMA ALTERNATIVA VIÁVEL?</a:t>
            </a:r>
          </a:p>
        </p:txBody>
      </p:sp>
      <p:pic>
        <p:nvPicPr>
          <p:cNvPr id="16" name="Picture 2" descr="Dúvida - ícones de interface grátis">
            <a:extLst>
              <a:ext uri="{FF2B5EF4-FFF2-40B4-BE49-F238E27FC236}">
                <a16:creationId xmlns:a16="http://schemas.microsoft.com/office/drawing/2014/main" id="{1A929830-AE38-2126-5CF9-6E13D713C65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13841" y="794494"/>
            <a:ext cx="730918" cy="730918"/>
          </a:xfrm>
          <a:prstGeom prst="rect">
            <a:avLst/>
          </a:prstGeom>
          <a:noFill/>
          <a:extLst>
            <a:ext uri="{909E8E84-426E-40DD-AFC4-6F175D3DCCD1}">
              <a14:hiddenFill xmlns:a14="http://schemas.microsoft.com/office/drawing/2010/main">
                <a:solidFill>
                  <a:srgbClr val="FFFFFF"/>
                </a:solidFill>
              </a14:hiddenFill>
            </a:ext>
          </a:extLst>
        </p:spPr>
      </p:pic>
      <p:sp>
        <p:nvSpPr>
          <p:cNvPr id="21" name="Retângulo 20">
            <a:extLst>
              <a:ext uri="{FF2B5EF4-FFF2-40B4-BE49-F238E27FC236}">
                <a16:creationId xmlns:a16="http://schemas.microsoft.com/office/drawing/2014/main" id="{C2D9DEAC-4D53-4563-881D-BBD7D8876358}"/>
              </a:ext>
            </a:extLst>
          </p:cNvPr>
          <p:cNvSpPr/>
          <p:nvPr/>
        </p:nvSpPr>
        <p:spPr>
          <a:xfrm>
            <a:off x="1113487" y="1797757"/>
            <a:ext cx="9801148" cy="914400"/>
          </a:xfrm>
          <a:prstGeom prst="rect">
            <a:avLst/>
          </a:prstGeom>
          <a:solidFill>
            <a:schemeClr val="bg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rPr>
              <a:t>VALOR EM DEPÓSITO </a:t>
            </a:r>
          </a:p>
          <a:p>
            <a:pPr algn="ctr"/>
            <a:r>
              <a:rPr lang="pt-BR" sz="2000" b="1" dirty="0">
                <a:solidFill>
                  <a:srgbClr val="00B050"/>
                </a:solidFill>
              </a:rPr>
              <a:t>??</a:t>
            </a:r>
          </a:p>
        </p:txBody>
      </p:sp>
      <p:sp>
        <p:nvSpPr>
          <p:cNvPr id="25" name="Retângulo 24">
            <a:extLst>
              <a:ext uri="{FF2B5EF4-FFF2-40B4-BE49-F238E27FC236}">
                <a16:creationId xmlns:a16="http://schemas.microsoft.com/office/drawing/2014/main" id="{108441B7-CB85-BE23-B818-809FA3010D2D}"/>
              </a:ext>
            </a:extLst>
          </p:cNvPr>
          <p:cNvSpPr/>
          <p:nvPr/>
        </p:nvSpPr>
        <p:spPr>
          <a:xfrm>
            <a:off x="1113487" y="3987766"/>
            <a:ext cx="9801148" cy="914400"/>
          </a:xfrm>
          <a:prstGeom prst="rect">
            <a:avLst/>
          </a:prstGeom>
          <a:solidFill>
            <a:srgbClr val="FFFF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rPr>
              <a:t>APÓS FINDAR O $$ GUARDADO O ORÇAMENTO PASSA A SER IMPACTADO </a:t>
            </a:r>
            <a:endParaRPr lang="pt-BR" sz="2000" b="1" u="sng" dirty="0">
              <a:solidFill>
                <a:schemeClr val="tx1"/>
              </a:solidFill>
            </a:endParaRPr>
          </a:p>
        </p:txBody>
      </p:sp>
      <p:sp>
        <p:nvSpPr>
          <p:cNvPr id="10" name="Retângulo 9">
            <a:extLst>
              <a:ext uri="{FF2B5EF4-FFF2-40B4-BE49-F238E27FC236}">
                <a16:creationId xmlns:a16="http://schemas.microsoft.com/office/drawing/2014/main" id="{5D77664E-2CEA-86B4-486E-C3EC7EAE8159}"/>
              </a:ext>
            </a:extLst>
          </p:cNvPr>
          <p:cNvSpPr/>
          <p:nvPr/>
        </p:nvSpPr>
        <p:spPr>
          <a:xfrm>
            <a:off x="1113487" y="2875727"/>
            <a:ext cx="4751736" cy="914400"/>
          </a:xfrm>
          <a:prstGeom prst="rect">
            <a:avLst/>
          </a:prstGeom>
          <a:solidFill>
            <a:schemeClr val="bg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rPr>
              <a:t>VALOR DA FOLHA DO RPPS:</a:t>
            </a:r>
            <a:r>
              <a:rPr lang="pt-BR" sz="2000" dirty="0">
                <a:solidFill>
                  <a:schemeClr val="tx1"/>
                </a:solidFill>
              </a:rPr>
              <a:t> </a:t>
            </a:r>
          </a:p>
          <a:p>
            <a:pPr algn="ctr"/>
            <a:r>
              <a:rPr lang="pt-BR" sz="2000" b="1" dirty="0">
                <a:solidFill>
                  <a:srgbClr val="00B050"/>
                </a:solidFill>
              </a:rPr>
              <a:t>??</a:t>
            </a:r>
          </a:p>
        </p:txBody>
      </p:sp>
      <p:sp>
        <p:nvSpPr>
          <p:cNvPr id="11" name="Retângulo 10">
            <a:extLst>
              <a:ext uri="{FF2B5EF4-FFF2-40B4-BE49-F238E27FC236}">
                <a16:creationId xmlns:a16="http://schemas.microsoft.com/office/drawing/2014/main" id="{BAEAD662-EB8A-6BB8-1251-A94C6F9BB6F9}"/>
              </a:ext>
            </a:extLst>
          </p:cNvPr>
          <p:cNvSpPr/>
          <p:nvPr/>
        </p:nvSpPr>
        <p:spPr>
          <a:xfrm>
            <a:off x="6162899" y="2875727"/>
            <a:ext cx="4751736" cy="914400"/>
          </a:xfrm>
          <a:prstGeom prst="rect">
            <a:avLst/>
          </a:prstGeom>
          <a:solidFill>
            <a:schemeClr val="bg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rPr>
              <a:t>VALOR EM DEPÓSITO / VALOR DA FOLHA =</a:t>
            </a:r>
            <a:r>
              <a:rPr lang="pt-BR" sz="2000" dirty="0">
                <a:solidFill>
                  <a:schemeClr val="tx1"/>
                </a:solidFill>
              </a:rPr>
              <a:t> </a:t>
            </a:r>
            <a:r>
              <a:rPr lang="pt-BR" sz="2000" b="1" dirty="0">
                <a:solidFill>
                  <a:srgbClr val="00B050"/>
                </a:solidFill>
              </a:rPr>
              <a:t>tempo em que dura o $$ guardado</a:t>
            </a:r>
          </a:p>
          <a:p>
            <a:pPr algn="ctr"/>
            <a:r>
              <a:rPr lang="pt-BR" sz="2000" b="1" dirty="0">
                <a:solidFill>
                  <a:schemeClr val="tx1"/>
                </a:solidFill>
              </a:rPr>
              <a:t>(sem computar a compensação)</a:t>
            </a:r>
          </a:p>
        </p:txBody>
      </p:sp>
      <p:sp>
        <p:nvSpPr>
          <p:cNvPr id="12" name="Retângulo 11">
            <a:extLst>
              <a:ext uri="{FF2B5EF4-FFF2-40B4-BE49-F238E27FC236}">
                <a16:creationId xmlns:a16="http://schemas.microsoft.com/office/drawing/2014/main" id="{FADE82EF-BC74-8A46-A126-BA74EF4FAAFE}"/>
              </a:ext>
            </a:extLst>
          </p:cNvPr>
          <p:cNvSpPr/>
          <p:nvPr/>
        </p:nvSpPr>
        <p:spPr>
          <a:xfrm>
            <a:off x="1113487" y="5065736"/>
            <a:ext cx="9801148" cy="914400"/>
          </a:xfrm>
          <a:prstGeom prst="rect">
            <a:avLst/>
          </a:prstGeom>
          <a:solidFill>
            <a:schemeClr val="accent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rPr>
              <a:t>COM A EXTINÇÃO DO RPPS A ALÍQUOTA PATRONAL TOTAL REDUZIRIA</a:t>
            </a:r>
          </a:p>
          <a:p>
            <a:pPr algn="ctr"/>
            <a:r>
              <a:rPr lang="pt-BR" sz="2000" b="1" dirty="0">
                <a:solidFill>
                  <a:schemeClr val="tx1"/>
                </a:solidFill>
              </a:rPr>
              <a:t>MAS ESSA “VANTAGEM” NO FLUXO DE CAIXA SERIA EFÊMERA</a:t>
            </a:r>
          </a:p>
        </p:txBody>
      </p:sp>
      <p:pic>
        <p:nvPicPr>
          <p:cNvPr id="22" name="Picture 4" descr="Exclamação | Ícone Gratis">
            <a:extLst>
              <a:ext uri="{FF2B5EF4-FFF2-40B4-BE49-F238E27FC236}">
                <a16:creationId xmlns:a16="http://schemas.microsoft.com/office/drawing/2014/main" id="{D365C946-71AE-7365-C610-15B3BC73353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826449" y="5147320"/>
            <a:ext cx="756764" cy="756764"/>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4">
            <a:extLst>
              <a:ext uri="{FF2B5EF4-FFF2-40B4-BE49-F238E27FC236}">
                <a16:creationId xmlns:a16="http://schemas.microsoft.com/office/drawing/2014/main" id="{8A7457F8-B3BC-03A0-6E29-BB1BFA9E1DEB}"/>
              </a:ext>
            </a:extLst>
          </p:cNvPr>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10348545" y="6297881"/>
            <a:ext cx="1776416" cy="4939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888691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aixaDeTexto 5">
            <a:extLst>
              <a:ext uri="{FF2B5EF4-FFF2-40B4-BE49-F238E27FC236}">
                <a16:creationId xmlns:a16="http://schemas.microsoft.com/office/drawing/2014/main" id="{08EE361E-059A-46E2-9175-4E441BD039DB}"/>
              </a:ext>
            </a:extLst>
          </p:cNvPr>
          <p:cNvSpPr txBox="1"/>
          <p:nvPr/>
        </p:nvSpPr>
        <p:spPr>
          <a:xfrm>
            <a:off x="0" y="0"/>
            <a:ext cx="12191999" cy="400110"/>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algn="ctr"/>
            <a:r>
              <a:rPr lang="pt-BR" sz="2000" b="1" dirty="0"/>
              <a:t>MEDIDAS LEGAIS ADMINISTRATIVAS COM IMPACTO NO PASSIVO ATUARIAL DOS RPPS</a:t>
            </a:r>
          </a:p>
        </p:txBody>
      </p:sp>
      <p:sp>
        <p:nvSpPr>
          <p:cNvPr id="9" name="Retângulo 8">
            <a:extLst>
              <a:ext uri="{FF2B5EF4-FFF2-40B4-BE49-F238E27FC236}">
                <a16:creationId xmlns:a16="http://schemas.microsoft.com/office/drawing/2014/main" id="{29DACAAC-1FB4-60CE-B60C-2F05C18F74C8}"/>
              </a:ext>
            </a:extLst>
          </p:cNvPr>
          <p:cNvSpPr/>
          <p:nvPr/>
        </p:nvSpPr>
        <p:spPr>
          <a:xfrm>
            <a:off x="2218267" y="686942"/>
            <a:ext cx="8778305" cy="914400"/>
          </a:xfrm>
          <a:prstGeom prst="rect">
            <a:avLst/>
          </a:prstGeom>
          <a:solidFill>
            <a:schemeClr val="bg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rPr>
              <a:t>REFORMA DA PREVIDÊNCIA: EC 103/2019</a:t>
            </a:r>
          </a:p>
          <a:p>
            <a:pPr algn="ctr"/>
            <a:r>
              <a:rPr lang="pt-BR" sz="2000" b="1" dirty="0">
                <a:solidFill>
                  <a:schemeClr val="tx1"/>
                </a:solidFill>
              </a:rPr>
              <a:t>ADEQUAÇÃO DAS REGRAS DE APOSENTADORIA E PENSÃO</a:t>
            </a:r>
          </a:p>
        </p:txBody>
      </p:sp>
      <p:cxnSp>
        <p:nvCxnSpPr>
          <p:cNvPr id="7" name="Conector reto 6">
            <a:extLst>
              <a:ext uri="{FF2B5EF4-FFF2-40B4-BE49-F238E27FC236}">
                <a16:creationId xmlns:a16="http://schemas.microsoft.com/office/drawing/2014/main" id="{A995F5C8-5290-5219-A005-31D4A240F840}"/>
              </a:ext>
            </a:extLst>
          </p:cNvPr>
          <p:cNvCxnSpPr>
            <a:cxnSpLocks/>
          </p:cNvCxnSpPr>
          <p:nvPr/>
        </p:nvCxnSpPr>
        <p:spPr>
          <a:xfrm>
            <a:off x="1511431" y="3641608"/>
            <a:ext cx="9485142" cy="0"/>
          </a:xfrm>
          <a:prstGeom prst="line">
            <a:avLst/>
          </a:prstGeom>
        </p:spPr>
        <p:style>
          <a:lnRef idx="2">
            <a:schemeClr val="accent3"/>
          </a:lnRef>
          <a:fillRef idx="0">
            <a:schemeClr val="accent3"/>
          </a:fillRef>
          <a:effectRef idx="1">
            <a:schemeClr val="accent3"/>
          </a:effectRef>
          <a:fontRef idx="minor">
            <a:schemeClr val="tx1"/>
          </a:fontRef>
        </p:style>
      </p:cxnSp>
      <p:cxnSp>
        <p:nvCxnSpPr>
          <p:cNvPr id="8" name="Conector reto 7">
            <a:extLst>
              <a:ext uri="{FF2B5EF4-FFF2-40B4-BE49-F238E27FC236}">
                <a16:creationId xmlns:a16="http://schemas.microsoft.com/office/drawing/2014/main" id="{431C567E-D30E-7F41-A8A1-A85BF80DCBA9}"/>
              </a:ext>
            </a:extLst>
          </p:cNvPr>
          <p:cNvCxnSpPr>
            <a:cxnSpLocks/>
          </p:cNvCxnSpPr>
          <p:nvPr/>
        </p:nvCxnSpPr>
        <p:spPr>
          <a:xfrm>
            <a:off x="5874416" y="2268274"/>
            <a:ext cx="0" cy="3646342"/>
          </a:xfrm>
          <a:prstGeom prst="line">
            <a:avLst/>
          </a:prstGeom>
        </p:spPr>
        <p:style>
          <a:lnRef idx="1">
            <a:schemeClr val="accent1"/>
          </a:lnRef>
          <a:fillRef idx="0">
            <a:schemeClr val="accent1"/>
          </a:fillRef>
          <a:effectRef idx="0">
            <a:schemeClr val="accent1"/>
          </a:effectRef>
          <a:fontRef idx="minor">
            <a:schemeClr val="tx1"/>
          </a:fontRef>
        </p:style>
      </p:cxnSp>
      <p:sp>
        <p:nvSpPr>
          <p:cNvPr id="10" name="CaixaDeTexto 9">
            <a:extLst>
              <a:ext uri="{FF2B5EF4-FFF2-40B4-BE49-F238E27FC236}">
                <a16:creationId xmlns:a16="http://schemas.microsoft.com/office/drawing/2014/main" id="{F058DD65-56CC-94D0-9702-BC927E286C06}"/>
              </a:ext>
            </a:extLst>
          </p:cNvPr>
          <p:cNvSpPr txBox="1"/>
          <p:nvPr/>
        </p:nvSpPr>
        <p:spPr>
          <a:xfrm>
            <a:off x="1222709" y="4283400"/>
            <a:ext cx="4327150" cy="1631216"/>
          </a:xfrm>
          <a:prstGeom prst="rect">
            <a:avLst/>
          </a:prstGeom>
          <a:noFill/>
        </p:spPr>
        <p:txBody>
          <a:bodyPr wrap="square" rtlCol="0">
            <a:spAutoFit/>
          </a:bodyPr>
          <a:lstStyle/>
          <a:p>
            <a:pPr algn="ctr"/>
            <a:r>
              <a:rPr lang="pt-BR" sz="2000" b="1" dirty="0"/>
              <a:t>EC 20/98</a:t>
            </a:r>
          </a:p>
          <a:p>
            <a:pPr algn="ctr"/>
            <a:r>
              <a:rPr lang="pt-BR" sz="2000" b="1" dirty="0"/>
              <a:t>EC 41/03</a:t>
            </a:r>
          </a:p>
          <a:p>
            <a:pPr algn="ctr"/>
            <a:r>
              <a:rPr lang="pt-BR" sz="2000" b="1" dirty="0"/>
              <a:t>EC 47/05</a:t>
            </a:r>
          </a:p>
          <a:p>
            <a:pPr algn="ctr"/>
            <a:r>
              <a:rPr lang="pt-BR" sz="2000" b="1" dirty="0"/>
              <a:t>EC 70/12</a:t>
            </a:r>
          </a:p>
          <a:p>
            <a:pPr algn="ctr"/>
            <a:r>
              <a:rPr lang="pt-BR" sz="2000" b="1" dirty="0"/>
              <a:t>EC 88/15</a:t>
            </a:r>
          </a:p>
        </p:txBody>
      </p:sp>
      <p:sp>
        <p:nvSpPr>
          <p:cNvPr id="14" name="CaixaDeTexto 13">
            <a:extLst>
              <a:ext uri="{FF2B5EF4-FFF2-40B4-BE49-F238E27FC236}">
                <a16:creationId xmlns:a16="http://schemas.microsoft.com/office/drawing/2014/main" id="{0A7262A4-4E8F-AFE3-BFCC-38A9CAEA6422}"/>
              </a:ext>
            </a:extLst>
          </p:cNvPr>
          <p:cNvSpPr txBox="1"/>
          <p:nvPr/>
        </p:nvSpPr>
        <p:spPr>
          <a:xfrm>
            <a:off x="6633770" y="4493905"/>
            <a:ext cx="4327150" cy="400110"/>
          </a:xfrm>
          <a:prstGeom prst="rect">
            <a:avLst/>
          </a:prstGeom>
          <a:noFill/>
        </p:spPr>
        <p:txBody>
          <a:bodyPr wrap="square" rtlCol="0">
            <a:spAutoFit/>
          </a:bodyPr>
          <a:lstStyle/>
          <a:p>
            <a:pPr algn="ctr"/>
            <a:r>
              <a:rPr lang="pt-BR" sz="2000" b="1" dirty="0"/>
              <a:t>EC 103/19</a:t>
            </a:r>
          </a:p>
        </p:txBody>
      </p:sp>
      <p:sp>
        <p:nvSpPr>
          <p:cNvPr id="15" name="CaixaDeTexto 14">
            <a:extLst>
              <a:ext uri="{FF2B5EF4-FFF2-40B4-BE49-F238E27FC236}">
                <a16:creationId xmlns:a16="http://schemas.microsoft.com/office/drawing/2014/main" id="{B14EDE3C-5458-2BF7-3382-1FA91BB521EC}"/>
              </a:ext>
            </a:extLst>
          </p:cNvPr>
          <p:cNvSpPr txBox="1"/>
          <p:nvPr/>
        </p:nvSpPr>
        <p:spPr>
          <a:xfrm>
            <a:off x="1195425" y="2470952"/>
            <a:ext cx="4390087" cy="923330"/>
          </a:xfrm>
          <a:prstGeom prst="rect">
            <a:avLst/>
          </a:prstGeom>
          <a:noFill/>
        </p:spPr>
        <p:txBody>
          <a:bodyPr wrap="square" rtlCol="0">
            <a:spAutoFit/>
          </a:bodyPr>
          <a:lstStyle/>
          <a:p>
            <a:pPr algn="ctr"/>
            <a:r>
              <a:rPr lang="pt-BR" dirty="0"/>
              <a:t>APLICAÇÃO </a:t>
            </a:r>
            <a:r>
              <a:rPr lang="pt-BR" b="1" dirty="0"/>
              <a:t>COMPULSÓRIA</a:t>
            </a:r>
            <a:r>
              <a:rPr lang="pt-BR" dirty="0"/>
              <a:t> E </a:t>
            </a:r>
            <a:r>
              <a:rPr lang="pt-BR" b="1" dirty="0"/>
              <a:t>IMEDIATA</a:t>
            </a:r>
            <a:r>
              <a:rPr lang="pt-BR" dirty="0"/>
              <a:t> DA ÍNTEGRA DO TEXTO AOS ENTES SUBNACIONAIS</a:t>
            </a:r>
          </a:p>
        </p:txBody>
      </p:sp>
      <p:sp>
        <p:nvSpPr>
          <p:cNvPr id="16" name="CaixaDeTexto 15">
            <a:extLst>
              <a:ext uri="{FF2B5EF4-FFF2-40B4-BE49-F238E27FC236}">
                <a16:creationId xmlns:a16="http://schemas.microsoft.com/office/drawing/2014/main" id="{FCFC38B0-D4AD-F508-8EDB-A2EC8567E006}"/>
              </a:ext>
            </a:extLst>
          </p:cNvPr>
          <p:cNvSpPr txBox="1"/>
          <p:nvPr/>
        </p:nvSpPr>
        <p:spPr>
          <a:xfrm>
            <a:off x="6606486" y="2470952"/>
            <a:ext cx="4390087" cy="923330"/>
          </a:xfrm>
          <a:prstGeom prst="rect">
            <a:avLst/>
          </a:prstGeom>
          <a:noFill/>
        </p:spPr>
        <p:txBody>
          <a:bodyPr wrap="square" rtlCol="0">
            <a:spAutoFit/>
          </a:bodyPr>
          <a:lstStyle/>
          <a:p>
            <a:pPr algn="ctr"/>
            <a:r>
              <a:rPr lang="pt-BR" dirty="0"/>
              <a:t>APLICAÇÃO </a:t>
            </a:r>
            <a:r>
              <a:rPr lang="pt-BR" b="1" dirty="0"/>
              <a:t>CONDICIONADA</a:t>
            </a:r>
            <a:r>
              <a:rPr lang="pt-BR" dirty="0"/>
              <a:t> EM RELAÇÃO A PARTES DO TEXTO AOS ENTES SUBNACIONAIS</a:t>
            </a:r>
          </a:p>
        </p:txBody>
      </p:sp>
      <p:pic>
        <p:nvPicPr>
          <p:cNvPr id="2" name="Picture 4">
            <a:extLst>
              <a:ext uri="{FF2B5EF4-FFF2-40B4-BE49-F238E27FC236}">
                <a16:creationId xmlns:a16="http://schemas.microsoft.com/office/drawing/2014/main" id="{4F790D99-C48E-87E4-D03E-FDB77D2B015B}"/>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0348545" y="6297881"/>
            <a:ext cx="1776416" cy="4939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43619047"/>
      </p:ext>
    </p:extLst>
  </p:cSld>
  <p:clrMapOvr>
    <a:masterClrMapping/>
  </p:clrMapOvr>
</p:sld>
</file>

<file path=ppt/theme/theme1.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5628</TotalTime>
  <Words>2508</Words>
  <Application>Microsoft Office PowerPoint</Application>
  <PresentationFormat>Widescreen</PresentationFormat>
  <Paragraphs>316</Paragraphs>
  <Slides>30</Slides>
  <Notes>4</Notes>
  <HiddenSlides>0</HiddenSlides>
  <MMClips>0</MMClips>
  <ScaleCrop>false</ScaleCrop>
  <HeadingPairs>
    <vt:vector size="6" baseType="variant">
      <vt:variant>
        <vt:lpstr>Fontes usadas</vt:lpstr>
      </vt:variant>
      <vt:variant>
        <vt:i4>6</vt:i4>
      </vt:variant>
      <vt:variant>
        <vt:lpstr>Tema</vt:lpstr>
      </vt:variant>
      <vt:variant>
        <vt:i4>1</vt:i4>
      </vt:variant>
      <vt:variant>
        <vt:lpstr>Títulos de slides</vt:lpstr>
      </vt:variant>
      <vt:variant>
        <vt:i4>30</vt:i4>
      </vt:variant>
    </vt:vector>
  </HeadingPairs>
  <TitlesOfParts>
    <vt:vector size="37" baseType="lpstr">
      <vt:lpstr>Arial</vt:lpstr>
      <vt:lpstr>Calibri</vt:lpstr>
      <vt:lpstr>Calibri Light</vt:lpstr>
      <vt:lpstr>rawline</vt:lpstr>
      <vt:lpstr>robotoregular</vt:lpstr>
      <vt:lpstr>Slack-Lato</vt:lpstr>
      <vt:lpstr>Tema do Office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DPM</dc:creator>
  <cp:keywords>DPM</cp:keywords>
  <cp:lastModifiedBy>Júlio - DPM Pause</cp:lastModifiedBy>
  <cp:revision>56</cp:revision>
  <cp:lastPrinted>2022-06-09T15:54:53Z</cp:lastPrinted>
  <dcterms:created xsi:type="dcterms:W3CDTF">2019-05-07T10:57:02Z</dcterms:created>
  <dcterms:modified xsi:type="dcterms:W3CDTF">2023-03-13T16:43:46Z</dcterms:modified>
</cp:coreProperties>
</file>