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7" r:id="rId6"/>
    <p:sldId id="276" r:id="rId7"/>
    <p:sldId id="275" r:id="rId8"/>
    <p:sldId id="286" r:id="rId9"/>
    <p:sldId id="273" r:id="rId10"/>
    <p:sldId id="288" r:id="rId11"/>
    <p:sldId id="287" r:id="rId12"/>
    <p:sldId id="278" r:id="rId13"/>
    <p:sldId id="277" r:id="rId14"/>
    <p:sldId id="282" r:id="rId15"/>
    <p:sldId id="274" r:id="rId16"/>
    <p:sldId id="279" r:id="rId17"/>
    <p:sldId id="283" r:id="rId18"/>
    <p:sldId id="280" r:id="rId19"/>
    <p:sldId id="281" r:id="rId20"/>
    <p:sldId id="285" r:id="rId21"/>
    <p:sldId id="284" r:id="rId22"/>
    <p:sldId id="259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937" userDrawn="1">
          <p15:clr>
            <a:srgbClr val="A4A3A4"/>
          </p15:clr>
        </p15:guide>
        <p15:guide id="4" pos="44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AEB"/>
    <a:srgbClr val="FFD000"/>
    <a:srgbClr val="00D000"/>
    <a:srgbClr val="F78229"/>
    <a:srgbClr val="F9F9F9"/>
    <a:srgbClr val="183EFF"/>
    <a:srgbClr val="FFF200"/>
    <a:srgbClr val="FF0000"/>
    <a:srgbClr val="18BEFF"/>
    <a:srgbClr val="6B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69F08-8AE5-B344-BD7F-EC5962B466DE}" v="136" dt="2023-05-09T14:44:16.152"/>
    <p1510:client id="{67A6AB19-4C41-F62B-E0EC-021D78D911BD}" v="248" dt="2023-05-10T14:23:33"/>
    <p1510:client id="{A0EB8825-4DBD-FCBB-39A0-E803C13ED7E1}" v="3" dt="2023-05-07T18:34:48.955"/>
    <p1510:client id="{AFFC2D91-B61A-4449-ABA4-6D2159D91775}" v="128" dt="2023-03-03T16:49:05.660"/>
    <p1510:client id="{BBF6A0A4-8EFA-5706-E22F-55646A3C934E}" v="761" dt="2023-05-08T14:39:20.760"/>
    <p1510:client id="{E8DC7BE8-4808-9324-8F58-2C539E23598B}" v="358" dt="2023-03-13T16:04:28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pos="937"/>
        <p:guide pos="449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2C9CA-8CA4-3B07-35C1-247EB97227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4A25AA-CF74-2FB4-C87A-39DDBB987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4F3240-D5B0-703D-502D-D1D1FCEE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C4E612-B431-DB77-2FA5-2571410E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3BBE82-57BF-87AC-FB27-93DA422B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28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FC0FD-492D-5752-ADA6-0FBD61E3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544B32-3F42-B264-899D-87C789287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756A72-1CB5-C82B-38F2-72D8D788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365156-3871-B1EA-DC15-18BB1776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D348EB-1243-18BC-60F0-DA2EE514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72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C5E614-A78E-53C9-B15B-5E4A34460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ED5AD7-7A3D-55FA-6F25-DC9A2784A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68D9D4-9673-22B2-9A51-7BA5F4D2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E8D10-222F-CEB9-A783-10227A94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0C60D1-5E53-55B0-8B5B-97A00623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9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6D11F-F8C1-3024-401B-04E4E6D0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11" y="520022"/>
            <a:ext cx="11297588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4239CC-8D11-AF5F-59DC-8B90ECA6B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lnSpc>
                <a:spcPct val="150000"/>
              </a:lnSpc>
              <a:buNone/>
              <a:defRPr/>
            </a:lvl2pPr>
            <a:lvl3pPr marL="914400" indent="0">
              <a:lnSpc>
                <a:spcPct val="150000"/>
              </a:lnSpc>
              <a:buNone/>
              <a:defRPr/>
            </a:lvl3pPr>
            <a:lvl4pPr marL="1371600" indent="0">
              <a:lnSpc>
                <a:spcPct val="150000"/>
              </a:lnSpc>
              <a:buNone/>
              <a:defRPr/>
            </a:lvl4pPr>
            <a:lvl5pPr marL="18288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5B7FBD-6092-F690-A3B7-2746375B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EE1EAE-12EB-89D1-6BE9-B682DC9B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28084C-8D9A-1777-A389-4D47048D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21A7F3-01B8-2EC0-F7B1-3759FE19B6D8}"/>
              </a:ext>
            </a:extLst>
          </p:cNvPr>
          <p:cNvSpPr/>
          <p:nvPr userDrawn="1"/>
        </p:nvSpPr>
        <p:spPr>
          <a:xfrm>
            <a:off x="0" y="6800124"/>
            <a:ext cx="12192000" cy="57876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CA3C4AA-265A-A10C-01CD-04F7F4178409}"/>
              </a:ext>
            </a:extLst>
          </p:cNvPr>
          <p:cNvSpPr/>
          <p:nvPr userDrawn="1"/>
        </p:nvSpPr>
        <p:spPr>
          <a:xfrm>
            <a:off x="6096000" y="6800128"/>
            <a:ext cx="6096000" cy="57872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3C281A5-DF54-B3DC-5BEB-FA1A6D002FB6}"/>
              </a:ext>
            </a:extLst>
          </p:cNvPr>
          <p:cNvSpPr/>
          <p:nvPr userDrawn="1"/>
        </p:nvSpPr>
        <p:spPr>
          <a:xfrm>
            <a:off x="9122736" y="6800125"/>
            <a:ext cx="2050090" cy="64379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CF711B9-F1C1-6699-548E-581C27E8A04D}"/>
              </a:ext>
            </a:extLst>
          </p:cNvPr>
          <p:cNvSpPr/>
          <p:nvPr userDrawn="1"/>
        </p:nvSpPr>
        <p:spPr>
          <a:xfrm>
            <a:off x="10596563" y="6800126"/>
            <a:ext cx="576262" cy="578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37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B629D-47AC-FECF-F5E1-A22B829F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CDAA00-3239-9F16-E989-07529B4E7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D71F03-FA20-06E5-67B9-2677930C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8435AD-03DC-8BC9-7560-8EC2A27F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3D1826-DDB5-30E1-2878-61F3CF4A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10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572C6-1DDC-B329-5D5A-168777CE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BBFCAD-61F4-E8F5-FE57-0CC9B0B58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B5A518-29D8-8013-C293-8C0BD812F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272C42-4D09-A4D0-1CBF-2EAFB002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8BE821-7F22-3E7A-CB7A-08E1870B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E1850C-4A6F-6433-2E33-08A899E4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39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8BE84-74D8-E4BB-A9A9-FDB5C26A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90BBFF-B6BB-DF53-08BB-8E82967A3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4B0532-514A-9E90-8BC6-4BB9CEB3A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FF524C-13DC-A9E4-742E-36067DB5E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ABA651A-3239-3F4C-55A4-7A7864759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1950E0-2358-E9C2-B3D3-EEE3F64C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EDC051-7FBF-35DA-2809-EB5E56F6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27DCAF-D014-2F14-1E79-E17B6075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29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4C8F1-E131-BEFF-AE7B-37B6CCD4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9CE681-6A38-9C33-C0A8-4F3F2291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D05CE8-8345-FC31-07D6-18EBB73C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87E0CA-CB75-9FD2-1094-3C9A3BCA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04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6A3BC8-63B2-6B87-AB14-C2F0DA42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E34720-5902-F222-6ADC-A472A46E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7DD211-BA8C-9999-D29F-800EF629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17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49A69-E9E5-C6BC-5AC8-867E7026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B976C7-907F-7130-8794-8257054D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AE303A-D876-EBB5-9AE9-D40627680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8D5C5B-5DD4-FDBD-F7E8-493A404D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20F6C2-132F-E095-9AF3-7477E87E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1F3B92-105A-1B4C-88BA-401601FA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9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1035F-68DA-886A-2152-9E843E5A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CD23DFD-6637-96B1-51E6-CE220E09E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55157B-6A2D-2ED9-4195-780693A92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55DD1A-390C-B674-A9F0-F08EB1D7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E6962F-1F65-A1D4-F0B8-7F398212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1FD-8422-05D2-E4C8-DBED9C30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28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A5E47E-2D53-7D7C-59E8-1D9873BD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23" y="520022"/>
            <a:ext cx="11297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635C56-3F25-669F-8D02-E695B2744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823" y="1825625"/>
            <a:ext cx="10459387" cy="401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B9C454-9863-B85E-EB65-1E72ACE25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FC5E-2EDB-2040-BC6F-2C131F309DDF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BB6CEA-BA8E-29D6-172C-E846CF2E8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E8233C-485C-FA6E-D91B-9FDC5FB69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48A79-B1D9-574A-B32E-5420CC0CE6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 spc="600" baseline="0">
          <a:solidFill>
            <a:srgbClr val="3C3C3C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05" userDrawn="1">
          <p15:clr>
            <a:srgbClr val="F26B43"/>
          </p15:clr>
        </p15:guide>
        <p15:guide id="2" pos="6675" userDrawn="1">
          <p15:clr>
            <a:srgbClr val="F26B43"/>
          </p15:clr>
        </p15:guide>
        <p15:guide id="3" orient="horz" pos="1003" userDrawn="1">
          <p15:clr>
            <a:srgbClr val="F26B43"/>
          </p15:clr>
        </p15:guide>
        <p15:guide id="5" pos="642" userDrawn="1">
          <p15:clr>
            <a:srgbClr val="F26B43"/>
          </p15:clr>
        </p15:guide>
        <p15:guide id="6" orient="horz" pos="640" userDrawn="1">
          <p15:clr>
            <a:srgbClr val="F26B43"/>
          </p15:clr>
        </p15:guide>
        <p15:guide id="7" orient="horz" pos="3680" userDrawn="1">
          <p15:clr>
            <a:srgbClr val="F26B43"/>
          </p15:clr>
        </p15:guide>
        <p15:guide id="9" pos="7038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Araucaria_angustifoli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audiabisso.blogspot.com/2015/04/dia-do-chimarrao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Ícone&#10;&#10;Descrição gerada automaticamente com confiança média">
            <a:extLst>
              <a:ext uri="{FF2B5EF4-FFF2-40B4-BE49-F238E27FC236}">
                <a16:creationId xmlns:a16="http://schemas.microsoft.com/office/drawing/2014/main" id="{39DEFE7F-04B5-926E-BF2D-722AF89A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0" y="-2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8AD4D7-98E1-BDEE-C4DE-E4A4B6BD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832" y="1474034"/>
            <a:ext cx="9990665" cy="1414070"/>
          </a:xfrm>
        </p:spPr>
        <p:txBody>
          <a:bodyPr anchor="t">
            <a:normAutofit/>
          </a:bodyPr>
          <a:lstStyle/>
          <a:p>
            <a:pPr algn="l"/>
            <a:r>
              <a:rPr lang="pt-BR" sz="4200" b="0" spc="1000">
                <a:solidFill>
                  <a:schemeClr val="bg1"/>
                </a:solidFill>
                <a:latin typeface="Segoe UI Black"/>
                <a:ea typeface="Segoe UI Black"/>
              </a:rPr>
              <a:t>OS PROCESSOS DE COMPREV NO INSS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BB5C66B-7413-5A49-8051-7CACBEFD8193}"/>
              </a:ext>
            </a:extLst>
          </p:cNvPr>
          <p:cNvSpPr/>
          <p:nvPr/>
        </p:nvSpPr>
        <p:spPr>
          <a:xfrm>
            <a:off x="11921215" y="0"/>
            <a:ext cx="270785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6" descr="Logotipo&#10;&#10;Descrição gerada automaticamente">
            <a:extLst>
              <a:ext uri="{FF2B5EF4-FFF2-40B4-BE49-F238E27FC236}">
                <a16:creationId xmlns:a16="http://schemas.microsoft.com/office/drawing/2014/main" id="{3011A97E-8500-EF96-1125-DD95DFC17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1" y="5449249"/>
            <a:ext cx="4507088" cy="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7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AD8E3-2E7D-98E6-3753-D7F1A37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8" y="1365334"/>
            <a:ext cx="11662230" cy="592870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183EFF"/>
                </a:solidFill>
                <a:latin typeface="Segoe UI"/>
                <a:cs typeface="Segoe UI"/>
              </a:rPr>
              <a:t>Requerimentos Concluídos 2023</a:t>
            </a:r>
            <a:endParaRPr lang="pt-BR" dirty="0">
              <a:solidFill>
                <a:srgbClr val="183EFF"/>
              </a:solidFill>
            </a:endParaRPr>
          </a:p>
        </p:txBody>
      </p:sp>
      <p:pic>
        <p:nvPicPr>
          <p:cNvPr id="4" name="Imagem 4" descr="Uma imagem contendo Gráfico&#10;&#10;Descrição gerada automaticamente">
            <a:extLst>
              <a:ext uri="{FF2B5EF4-FFF2-40B4-BE49-F238E27FC236}">
                <a16:creationId xmlns:a16="http://schemas.microsoft.com/office/drawing/2014/main" id="{4A8DDBA1-975E-8967-CC66-419B0A2F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1" y="2177536"/>
            <a:ext cx="10603830" cy="44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1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2">
            <a:extLst>
              <a:ext uri="{FF2B5EF4-FFF2-40B4-BE49-F238E27FC236}">
                <a16:creationId xmlns:a16="http://schemas.microsoft.com/office/drawing/2014/main" id="{94220069-6E4B-F7AF-8634-3DFF8D9D7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9" r="9085" b="208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AD8E3-2E7D-98E6-3753-D7F1A37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  <a:latin typeface="+mj-lt"/>
              </a:rPr>
              <a:t>CICLO de VIDA do REQUERIMENTO de COMPENSAÇÃO*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8B772B-E894-C85D-1338-6D4FB69889B6}"/>
              </a:ext>
            </a:extLst>
          </p:cNvPr>
          <p:cNvSpPr txBox="1"/>
          <p:nvPr/>
        </p:nvSpPr>
        <p:spPr>
          <a:xfrm>
            <a:off x="7806004" y="1144153"/>
            <a:ext cx="33487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rgbClr val="FF0000"/>
                </a:solidFill>
                <a:cs typeface="Calibri" panose="020F0502020204030204"/>
              </a:rPr>
              <a:t>*INSS como destinatário.</a:t>
            </a:r>
          </a:p>
        </p:txBody>
      </p:sp>
      <p:pic>
        <p:nvPicPr>
          <p:cNvPr id="27" name="Imagem 27">
            <a:extLst>
              <a:ext uri="{FF2B5EF4-FFF2-40B4-BE49-F238E27FC236}">
                <a16:creationId xmlns:a16="http://schemas.microsoft.com/office/drawing/2014/main" id="{53DC1839-5F87-96C2-1BBF-8C0C497EB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1" y="1813746"/>
            <a:ext cx="10924672" cy="45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1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Gramado com árvores ao fundo&#10;&#10;Descrição gerada automaticamente">
            <a:extLst>
              <a:ext uri="{FF2B5EF4-FFF2-40B4-BE49-F238E27FC236}">
                <a16:creationId xmlns:a16="http://schemas.microsoft.com/office/drawing/2014/main" id="{624E0359-5902-C4C7-FA3D-C992179D0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500" b="125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915BEAD-4ADD-8F22-A1FC-5897571701E3}"/>
              </a:ext>
            </a:extLst>
          </p:cNvPr>
          <p:cNvSpPr/>
          <p:nvPr/>
        </p:nvSpPr>
        <p:spPr>
          <a:xfrm>
            <a:off x="863234" y="4756882"/>
            <a:ext cx="4367291" cy="1016000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400" b="1" spc="600">
                <a:solidFill>
                  <a:schemeClr val="bg1"/>
                </a:solidFill>
                <a:latin typeface="Segoe UI"/>
                <a:cs typeface="Segoe UI"/>
              </a:rPr>
              <a:t>COMPREV NA REGIÃO SUL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D9BFEF-04FF-D3B2-1F12-C4716BFE5323}"/>
              </a:ext>
            </a:extLst>
          </p:cNvPr>
          <p:cNvSpPr txBox="1"/>
          <p:nvPr/>
        </p:nvSpPr>
        <p:spPr>
          <a:xfrm>
            <a:off x="0" y="6858000"/>
            <a:ext cx="12192000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Esta Foto</a:t>
            </a:r>
            <a:r>
              <a:rPr lang="en-US"/>
              <a:t> de Autor desconhecido está licenciada sob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63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AD8E3-2E7D-98E6-3753-D7F1A37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9" y="171162"/>
            <a:ext cx="3076664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>
                <a:solidFill>
                  <a:srgbClr val="FFFFFF"/>
                </a:solidFill>
                <a:latin typeface="+mj-lt"/>
                <a:cs typeface="Calibri Light"/>
              </a:rPr>
              <a:t>SUPERINTENDÊNCIA REGIONAL SUL EM NÚMEROS.</a:t>
            </a:r>
            <a:endParaRPr lang="en-US" sz="15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A9FD11C-2B92-2885-7C5B-0FC094B77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20793"/>
              </p:ext>
            </p:extLst>
          </p:nvPr>
        </p:nvGraphicFramePr>
        <p:xfrm>
          <a:off x="4506310" y="2299137"/>
          <a:ext cx="7403100" cy="213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066">
                  <a:extLst>
                    <a:ext uri="{9D8B030D-6E8A-4147-A177-3AD203B41FA5}">
                      <a16:colId xmlns:a16="http://schemas.microsoft.com/office/drawing/2014/main" val="2535292221"/>
                    </a:ext>
                  </a:extLst>
                </a:gridCol>
                <a:gridCol w="3114034">
                  <a:extLst>
                    <a:ext uri="{9D8B030D-6E8A-4147-A177-3AD203B41FA5}">
                      <a16:colId xmlns:a16="http://schemas.microsoft.com/office/drawing/2014/main" val="4293025545"/>
                    </a:ext>
                  </a:extLst>
                </a:gridCol>
              </a:tblGrid>
              <a:tr h="789373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SUPERINDENTENCIA REGIONAL SUL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58165952"/>
                  </a:ext>
                </a:extLst>
              </a:tr>
              <a:tr h="448022">
                <a:tc>
                  <a:txBody>
                    <a:bodyPr/>
                    <a:lstStyle/>
                    <a:p>
                      <a:pPr algn="l"/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endParaRPr lang="pt-BR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615517324"/>
                  </a:ext>
                </a:extLst>
              </a:tr>
              <a:tr h="448022">
                <a:tc>
                  <a:txBody>
                    <a:bodyPr/>
                    <a:lstStyle/>
                    <a:p>
                      <a:pPr algn="l"/>
                      <a:r>
                        <a:rPr lang="pt-BR" b="1" dirty="0"/>
                        <a:t>Total de RPPS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/>
                        <a:t>579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1187357"/>
                  </a:ext>
                </a:extLst>
              </a:tr>
              <a:tr h="448022">
                <a:tc>
                  <a:txBody>
                    <a:bodyPr/>
                    <a:lstStyle/>
                    <a:p>
                      <a:pPr algn="l"/>
                      <a:r>
                        <a:rPr lang="pt-BR" b="1" dirty="0"/>
                        <a:t>Servidores atuando no COMPREV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/>
                        <a:t>33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07379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76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AD8E3-2E7D-98E6-3753-D7F1A37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err="1">
                <a:solidFill>
                  <a:srgbClr val="FFFFFF"/>
                </a:solidFill>
                <a:latin typeface="+mj-lt"/>
              </a:rPr>
              <a:t>Requerimentos</a:t>
            </a:r>
            <a:r>
              <a:rPr lang="en-US" sz="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err="1">
                <a:solidFill>
                  <a:srgbClr val="FFFFFF"/>
                </a:solidFill>
                <a:latin typeface="+mj-lt"/>
              </a:rPr>
              <a:t>CoMPREV</a:t>
            </a:r>
            <a:r>
              <a:rPr lang="en-US" sz="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2023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E7460A3-5CE3-DC90-77DB-74497B983590}"/>
              </a:ext>
            </a:extLst>
          </p:cNvPr>
          <p:cNvGraphicFramePr>
            <a:graphicFrameLocks noGrp="1"/>
          </p:cNvGraphicFramePr>
          <p:nvPr/>
        </p:nvGraphicFramePr>
        <p:xfrm>
          <a:off x="4218400" y="640080"/>
          <a:ext cx="7326605" cy="557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442">
                  <a:extLst>
                    <a:ext uri="{9D8B030D-6E8A-4147-A177-3AD203B41FA5}">
                      <a16:colId xmlns:a16="http://schemas.microsoft.com/office/drawing/2014/main" val="3452738071"/>
                    </a:ext>
                  </a:extLst>
                </a:gridCol>
                <a:gridCol w="2668362">
                  <a:extLst>
                    <a:ext uri="{9D8B030D-6E8A-4147-A177-3AD203B41FA5}">
                      <a16:colId xmlns:a16="http://schemas.microsoft.com/office/drawing/2014/main" val="4216278588"/>
                    </a:ext>
                  </a:extLst>
                </a:gridCol>
                <a:gridCol w="1318801">
                  <a:extLst>
                    <a:ext uri="{9D8B030D-6E8A-4147-A177-3AD203B41FA5}">
                      <a16:colId xmlns:a16="http://schemas.microsoft.com/office/drawing/2014/main" val="1825585581"/>
                    </a:ext>
                  </a:extLst>
                </a:gridCol>
              </a:tblGrid>
              <a:tr h="497404">
                <a:tc>
                  <a:txBody>
                    <a:bodyPr/>
                    <a:lstStyle/>
                    <a:p>
                      <a:pPr algn="l"/>
                      <a:r>
                        <a:rPr lang="pt-BR" sz="2200"/>
                        <a:t>Total de Requerimentos</a:t>
                      </a:r>
                    </a:p>
                  </a:txBody>
                  <a:tcPr marL="108967" marR="108967" marT="54484" marB="54484" anchor="b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2200"/>
                        <a:t>384390</a:t>
                      </a:r>
                    </a:p>
                  </a:txBody>
                  <a:tcPr marL="108967" marR="108967" marT="54484" marB="54484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586621"/>
                  </a:ext>
                </a:extLst>
              </a:tr>
              <a:tr h="551091"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extLst>
                  <a:ext uri="{0D108BD9-81ED-4DB2-BD59-A6C34878D82A}">
                    <a16:rowId xmlns:a16="http://schemas.microsoft.com/office/drawing/2014/main" val="3879385051"/>
                  </a:ext>
                </a:extLst>
              </a:tr>
              <a:tr h="497404">
                <a:tc>
                  <a:txBody>
                    <a:bodyPr/>
                    <a:lstStyle/>
                    <a:p>
                      <a:pPr algn="l"/>
                      <a:r>
                        <a:rPr lang="pt-BR" sz="2200"/>
                        <a:t>RPPS</a:t>
                      </a:r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/>
                        <a:t>Aguarda Análise</a:t>
                      </a:r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/>
                        <a:t>47898</a:t>
                      </a:r>
                    </a:p>
                  </a:txBody>
                  <a:tcPr marL="108967" marR="108967" marT="54484" marB="54484" anchor="b"/>
                </a:tc>
                <a:extLst>
                  <a:ext uri="{0D108BD9-81ED-4DB2-BD59-A6C34878D82A}">
                    <a16:rowId xmlns:a16="http://schemas.microsoft.com/office/drawing/2014/main" val="1460706129"/>
                  </a:ext>
                </a:extLst>
              </a:tr>
              <a:tr h="497404"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/>
                        <a:t>Em Análise</a:t>
                      </a:r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/>
                        <a:t>236</a:t>
                      </a:r>
                    </a:p>
                  </a:txBody>
                  <a:tcPr marL="108967" marR="108967" marT="54484" marB="54484" anchor="b"/>
                </a:tc>
                <a:extLst>
                  <a:ext uri="{0D108BD9-81ED-4DB2-BD59-A6C34878D82A}">
                    <a16:rowId xmlns:a16="http://schemas.microsoft.com/office/drawing/2014/main" val="3221356679"/>
                  </a:ext>
                </a:extLst>
              </a:tr>
              <a:tr h="497404"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/>
                        <a:t>Em Compensação</a:t>
                      </a:r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/>
                        <a:t>20097</a:t>
                      </a:r>
                    </a:p>
                  </a:txBody>
                  <a:tcPr marL="108967" marR="108967" marT="54484" marB="54484" anchor="b"/>
                </a:tc>
                <a:extLst>
                  <a:ext uri="{0D108BD9-81ED-4DB2-BD59-A6C34878D82A}">
                    <a16:rowId xmlns:a16="http://schemas.microsoft.com/office/drawing/2014/main" val="765607317"/>
                  </a:ext>
                </a:extLst>
              </a:tr>
              <a:tr h="497404"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/>
                        <a:t>Exigência Emitida</a:t>
                      </a:r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/>
                        <a:t>43106</a:t>
                      </a:r>
                    </a:p>
                  </a:txBody>
                  <a:tcPr marL="108967" marR="108967" marT="54484" marB="54484" anchor="b"/>
                </a:tc>
                <a:extLst>
                  <a:ext uri="{0D108BD9-81ED-4DB2-BD59-A6C34878D82A}">
                    <a16:rowId xmlns:a16="http://schemas.microsoft.com/office/drawing/2014/main" val="37512713"/>
                  </a:ext>
                </a:extLst>
              </a:tr>
              <a:tr h="551091"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extLst>
                  <a:ext uri="{0D108BD9-81ED-4DB2-BD59-A6C34878D82A}">
                    <a16:rowId xmlns:a16="http://schemas.microsoft.com/office/drawing/2014/main" val="1273505555"/>
                  </a:ext>
                </a:extLst>
              </a:tr>
              <a:tr h="497404">
                <a:tc>
                  <a:txBody>
                    <a:bodyPr/>
                    <a:lstStyle/>
                    <a:p>
                      <a:pPr algn="l"/>
                      <a:r>
                        <a:rPr lang="pt-BR" sz="2200"/>
                        <a:t>RGPS</a:t>
                      </a:r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/>
                        <a:t>Aguarda Análise</a:t>
                      </a:r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/>
                        <a:t>122301</a:t>
                      </a:r>
                    </a:p>
                  </a:txBody>
                  <a:tcPr marL="108967" marR="108967" marT="54484" marB="54484" anchor="b"/>
                </a:tc>
                <a:extLst>
                  <a:ext uri="{0D108BD9-81ED-4DB2-BD59-A6C34878D82A}">
                    <a16:rowId xmlns:a16="http://schemas.microsoft.com/office/drawing/2014/main" val="683573719"/>
                  </a:ext>
                </a:extLst>
              </a:tr>
              <a:tr h="497404"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/>
                        <a:t>Em Análise</a:t>
                      </a:r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/>
                        <a:t>30</a:t>
                      </a:r>
                    </a:p>
                  </a:txBody>
                  <a:tcPr marL="108967" marR="108967" marT="54484" marB="54484" anchor="b"/>
                </a:tc>
                <a:extLst>
                  <a:ext uri="{0D108BD9-81ED-4DB2-BD59-A6C34878D82A}">
                    <a16:rowId xmlns:a16="http://schemas.microsoft.com/office/drawing/2014/main" val="576641782"/>
                  </a:ext>
                </a:extLst>
              </a:tr>
              <a:tr h="497404"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/>
                        <a:t>Em Compensação</a:t>
                      </a:r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/>
                        <a:t>98501</a:t>
                      </a:r>
                    </a:p>
                  </a:txBody>
                  <a:tcPr marL="108967" marR="108967" marT="54484" marB="54484" anchor="b"/>
                </a:tc>
                <a:extLst>
                  <a:ext uri="{0D108BD9-81ED-4DB2-BD59-A6C34878D82A}">
                    <a16:rowId xmlns:a16="http://schemas.microsoft.com/office/drawing/2014/main" val="1180936078"/>
                  </a:ext>
                </a:extLst>
              </a:tr>
              <a:tr h="497404">
                <a:tc>
                  <a:txBody>
                    <a:bodyPr/>
                    <a:lstStyle/>
                    <a:p>
                      <a:pPr algn="l"/>
                      <a:endParaRPr lang="pt-BR" sz="2200"/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/>
                        <a:t>Exigência Emitida</a:t>
                      </a:r>
                    </a:p>
                  </a:txBody>
                  <a:tcPr marL="108967" marR="108967" marT="54484" marB="54484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/>
                        <a:t>37370</a:t>
                      </a:r>
                    </a:p>
                  </a:txBody>
                  <a:tcPr marL="108967" marR="108967" marT="54484" marB="54484" anchor="b"/>
                </a:tc>
                <a:extLst>
                  <a:ext uri="{0D108BD9-81ED-4DB2-BD59-A6C34878D82A}">
                    <a16:rowId xmlns:a16="http://schemas.microsoft.com/office/drawing/2014/main" val="67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43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AD8E3-2E7D-98E6-3753-D7F1A37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>
                <a:solidFill>
                  <a:srgbClr val="FFFFFF"/>
                </a:solidFill>
                <a:latin typeface="+mj-lt"/>
              </a:rPr>
              <a:t>REPRESENTAÇÃO GRÁFICA DOS </a:t>
            </a:r>
            <a:r>
              <a:rPr lang="en-US" sz="1500" err="1">
                <a:solidFill>
                  <a:srgbClr val="FFFFFF"/>
                </a:solidFill>
                <a:latin typeface="+mj-lt"/>
              </a:rPr>
              <a:t>Requerimentos</a:t>
            </a:r>
            <a:r>
              <a:rPr lang="en-US" sz="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err="1">
                <a:solidFill>
                  <a:srgbClr val="FFFFFF"/>
                </a:solidFill>
                <a:latin typeface="+mj-lt"/>
              </a:rPr>
              <a:t>CoMPREV</a:t>
            </a:r>
            <a:r>
              <a:rPr lang="en-US" sz="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2023</a:t>
            </a:r>
          </a:p>
        </p:txBody>
      </p:sp>
      <p:pic>
        <p:nvPicPr>
          <p:cNvPr id="4" name="Imagem 4" descr="Gráfico&#10;&#10;Descrição gerada automaticamente">
            <a:extLst>
              <a:ext uri="{FF2B5EF4-FFF2-40B4-BE49-F238E27FC236}">
                <a16:creationId xmlns:a16="http://schemas.microsoft.com/office/drawing/2014/main" id="{C968DF68-110F-75C6-C7B0-FFC45B81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909296"/>
            <a:ext cx="8129750" cy="52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624E0359-5902-C4C7-FA3D-C992179D0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746" b="77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915BEAD-4ADD-8F22-A1FC-5897571701E3}"/>
              </a:ext>
            </a:extLst>
          </p:cNvPr>
          <p:cNvSpPr/>
          <p:nvPr/>
        </p:nvSpPr>
        <p:spPr>
          <a:xfrm>
            <a:off x="6445141" y="4497551"/>
            <a:ext cx="5181842" cy="1016000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400" b="1" spc="600">
                <a:solidFill>
                  <a:schemeClr val="bg1"/>
                </a:solidFill>
                <a:latin typeface="Segoe UI"/>
                <a:cs typeface="Segoe UI"/>
              </a:rPr>
              <a:t>COMPREV NO RIO GRANDE DO SUL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DCFBE0B-CF2C-204B-C62C-640D4112CAB9}"/>
              </a:ext>
            </a:extLst>
          </p:cNvPr>
          <p:cNvSpPr txBox="1"/>
          <p:nvPr/>
        </p:nvSpPr>
        <p:spPr>
          <a:xfrm>
            <a:off x="0" y="6858000"/>
            <a:ext cx="12192000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Esta Foto</a:t>
            </a:r>
            <a:r>
              <a:rPr lang="en-US"/>
              <a:t> de Autor desconhecido está licenciada sob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41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Rectangle 5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Rectangle 54">
            <a:extLst>
              <a:ext uri="{FF2B5EF4-FFF2-40B4-BE49-F238E27FC236}">
                <a16:creationId xmlns:a16="http://schemas.microsoft.com/office/drawing/2014/main" id="{D9CCF7B0-8448-4461-83DB-51318EB79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AD8E3-2E7D-98E6-3753-D7F1A37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4" y="576263"/>
            <a:ext cx="5572062" cy="1708651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Requerimentos CoMPREV 2023</a:t>
            </a:r>
          </a:p>
        </p:txBody>
      </p:sp>
      <p:sp>
        <p:nvSpPr>
          <p:cNvPr id="66" name="Rectangle 56">
            <a:extLst>
              <a:ext uri="{FF2B5EF4-FFF2-40B4-BE49-F238E27FC236}">
                <a16:creationId xmlns:a16="http://schemas.microsoft.com/office/drawing/2014/main" id="{F758F707-009E-4E74-A368-7AF82DDF0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536864" y="699893"/>
            <a:ext cx="1655135" cy="542785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7" name="Straight Connector 58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0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0C81BCC-85F3-B6BA-0AF3-6464C0F4B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56250"/>
              </p:ext>
            </p:extLst>
          </p:nvPr>
        </p:nvGraphicFramePr>
        <p:xfrm>
          <a:off x="4959684" y="721894"/>
          <a:ext cx="6383600" cy="5496536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3198831">
                  <a:extLst>
                    <a:ext uri="{9D8B030D-6E8A-4147-A177-3AD203B41FA5}">
                      <a16:colId xmlns:a16="http://schemas.microsoft.com/office/drawing/2014/main" val="1140915209"/>
                    </a:ext>
                  </a:extLst>
                </a:gridCol>
                <a:gridCol w="2111226">
                  <a:extLst>
                    <a:ext uri="{9D8B030D-6E8A-4147-A177-3AD203B41FA5}">
                      <a16:colId xmlns:a16="http://schemas.microsoft.com/office/drawing/2014/main" val="4092431392"/>
                    </a:ext>
                  </a:extLst>
                </a:gridCol>
                <a:gridCol w="1073543">
                  <a:extLst>
                    <a:ext uri="{9D8B030D-6E8A-4147-A177-3AD203B41FA5}">
                      <a16:colId xmlns:a16="http://schemas.microsoft.com/office/drawing/2014/main" val="1472953026"/>
                    </a:ext>
                  </a:extLst>
                </a:gridCol>
              </a:tblGrid>
              <a:tr h="402562">
                <a:tc>
                  <a:txBody>
                    <a:bodyPr/>
                    <a:lstStyle/>
                    <a:p>
                      <a:pPr algn="l"/>
                      <a:r>
                        <a:rPr lang="pt-BR" sz="2000" b="0" cap="none" spc="0" dirty="0">
                          <a:solidFill>
                            <a:schemeClr val="bg1"/>
                          </a:solidFill>
                        </a:rPr>
                        <a:t>Total de Requerimentos</a:t>
                      </a: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2000" b="0" cap="none" spc="0" dirty="0">
                          <a:solidFill>
                            <a:schemeClr val="bg1"/>
                          </a:solidFill>
                        </a:rPr>
                        <a:t>33433</a:t>
                      </a: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684578"/>
                  </a:ext>
                </a:extLst>
              </a:tr>
              <a:tr h="461210">
                <a:tc>
                  <a:txBody>
                    <a:bodyPr/>
                    <a:lstStyle/>
                    <a:p>
                      <a:pPr algn="l"/>
                      <a:endParaRPr lang="pt-BR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903251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 algn="l"/>
                      <a:r>
                        <a:rPr lang="pt-BR" sz="2000" b="1" cap="none" spc="0" dirty="0">
                          <a:solidFill>
                            <a:schemeClr val="tx1"/>
                          </a:solidFill>
                        </a:rPr>
                        <a:t>RPPS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Aguarda Análise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10345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37609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 algn="l"/>
                      <a:endParaRPr lang="pt-BR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Em Análise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83254"/>
                  </a:ext>
                </a:extLst>
              </a:tr>
              <a:tr h="550875">
                <a:tc>
                  <a:txBody>
                    <a:bodyPr/>
                    <a:lstStyle/>
                    <a:p>
                      <a:pPr algn="l"/>
                      <a:endParaRPr lang="pt-BR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Em Compensação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7681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255152"/>
                  </a:ext>
                </a:extLst>
              </a:tr>
              <a:tr h="550875">
                <a:tc>
                  <a:txBody>
                    <a:bodyPr/>
                    <a:lstStyle/>
                    <a:p>
                      <a:pPr algn="l"/>
                      <a:endParaRPr lang="pt-BR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Exigência Emitida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7034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12844"/>
                  </a:ext>
                </a:extLst>
              </a:tr>
              <a:tr h="461210">
                <a:tc>
                  <a:txBody>
                    <a:bodyPr/>
                    <a:lstStyle/>
                    <a:p>
                      <a:pPr algn="l"/>
                      <a:endParaRPr lang="pt-BR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92670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 algn="l"/>
                      <a:r>
                        <a:rPr lang="pt-BR" sz="2000" b="1" cap="none" spc="0" dirty="0">
                          <a:solidFill>
                            <a:schemeClr val="tx1"/>
                          </a:solidFill>
                        </a:rPr>
                        <a:t>RGPS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Aguarda Análise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49532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36954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 algn="l"/>
                      <a:endParaRPr lang="pt-BR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Em Análise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78028"/>
                  </a:ext>
                </a:extLst>
              </a:tr>
              <a:tr h="550875">
                <a:tc>
                  <a:txBody>
                    <a:bodyPr/>
                    <a:lstStyle/>
                    <a:p>
                      <a:pPr algn="l"/>
                      <a:endParaRPr lang="pt-BR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Em Compensação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47340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221875"/>
                  </a:ext>
                </a:extLst>
              </a:tr>
              <a:tr h="550875">
                <a:tc>
                  <a:txBody>
                    <a:bodyPr/>
                    <a:lstStyle/>
                    <a:p>
                      <a:pPr algn="l"/>
                      <a:endParaRPr lang="pt-BR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88686" marT="78485" marB="886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Exigência Emitida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cap="none" spc="0" dirty="0">
                          <a:solidFill>
                            <a:schemeClr val="tx1"/>
                          </a:solidFill>
                        </a:rPr>
                        <a:t>30749</a:t>
                      </a:r>
                    </a:p>
                  </a:txBody>
                  <a:tcPr marL="0" marR="88686" marT="78485" marB="8868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14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25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AD8E3-2E7D-98E6-3753-D7F1A37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REPRESENTAÇÃO GRÁFICA DOS </a:t>
            </a:r>
            <a:r>
              <a:rPr lang="en-US" sz="1900">
                <a:solidFill>
                  <a:srgbClr val="FFFFFF"/>
                </a:solidFill>
                <a:latin typeface="+mj-lt"/>
              </a:rPr>
              <a:t>REQUERIMENTOS</a:t>
            </a:r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>
                <a:solidFill>
                  <a:srgbClr val="FFFFFF"/>
                </a:solidFill>
                <a:latin typeface="+mj-lt"/>
              </a:rPr>
              <a:t>COMPREV</a:t>
            </a:r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2023</a:t>
            </a:r>
          </a:p>
        </p:txBody>
      </p:sp>
      <p:pic>
        <p:nvPicPr>
          <p:cNvPr id="3" name="Imagem 4" descr="Gráfico&#10;&#10;Descrição gerada automaticamente">
            <a:extLst>
              <a:ext uri="{FF2B5EF4-FFF2-40B4-BE49-F238E27FC236}">
                <a16:creationId xmlns:a16="http://schemas.microsoft.com/office/drawing/2014/main" id="{F363DAED-9301-D9CD-C339-BBD16C5C5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532" y="1423856"/>
            <a:ext cx="7869506" cy="41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D5A112FC-6BF5-5ACB-9CB6-2C84B165D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33" y="4487006"/>
            <a:ext cx="8429977" cy="173632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1368E08-7A35-FCA9-56D9-112587A7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556" y="2099585"/>
            <a:ext cx="9764136" cy="1325563"/>
          </a:xfrm>
        </p:spPr>
        <p:txBody>
          <a:bodyPr anchor="t"/>
          <a:lstStyle/>
          <a:p>
            <a:pPr algn="ctr"/>
            <a:r>
              <a:rPr lang="pt-BR">
                <a:latin typeface="Segoe UI"/>
                <a:cs typeface="Segoe UI"/>
              </a:rPr>
              <a:t>Agradecemos a atenção!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36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agem vetorial gratis: Estante De Livros, Estante - Imagem gratis no ...">
            <a:extLst>
              <a:ext uri="{FF2B5EF4-FFF2-40B4-BE49-F238E27FC236}">
                <a16:creationId xmlns:a16="http://schemas.microsoft.com/office/drawing/2014/main" id="{624E0359-5902-C4C7-FA3D-C992179D0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915BEAD-4ADD-8F22-A1FC-5897571701E3}"/>
              </a:ext>
            </a:extLst>
          </p:cNvPr>
          <p:cNvSpPr/>
          <p:nvPr/>
        </p:nvSpPr>
        <p:spPr>
          <a:xfrm>
            <a:off x="345523" y="4864651"/>
            <a:ext cx="9127028" cy="1170608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400" b="1" spc="600">
                <a:solidFill>
                  <a:schemeClr val="bg1"/>
                </a:solidFill>
                <a:latin typeface="Segoe UI"/>
                <a:cs typeface="Segoe UI"/>
              </a:rPr>
              <a:t>ORGANIZAÇÃO ADMINISTRATIVA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33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400F61-F325-4667-BCCF-418D0282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163848"/>
            <a:ext cx="9829800" cy="7592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2400">
                <a:solidFill>
                  <a:srgbClr val="183EFF"/>
                </a:solidFill>
                <a:latin typeface="Arial Nova Cond"/>
                <a:cs typeface="Segoe UI"/>
              </a:rPr>
              <a:t>Estrutura REGIMENTAL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Imagem 10" descr="Diagrama&#10;&#10;Descrição gerada automaticamente">
            <a:extLst>
              <a:ext uri="{FF2B5EF4-FFF2-40B4-BE49-F238E27FC236}">
                <a16:creationId xmlns:a16="http://schemas.microsoft.com/office/drawing/2014/main" id="{38E8A210-DCF3-8785-8743-FA2F2FEA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7" y="2354534"/>
            <a:ext cx="12021667" cy="425292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785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B0C1DF79-39E2-7102-8E5F-ECE8F363BEDD}"/>
              </a:ext>
            </a:extLst>
          </p:cNvPr>
          <p:cNvSpPr/>
          <p:nvPr/>
        </p:nvSpPr>
        <p:spPr>
          <a:xfrm>
            <a:off x="3867343" y="0"/>
            <a:ext cx="8323647" cy="6799521"/>
          </a:xfrm>
          <a:prstGeom prst="rect">
            <a:avLst/>
          </a:prstGeom>
          <a:solidFill>
            <a:srgbClr val="314AE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EE7CE3-3244-B710-23E4-E6111BD8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56" y="748918"/>
            <a:ext cx="3959955" cy="1413486"/>
          </a:xfrm>
        </p:spPr>
        <p:txBody>
          <a:bodyPr>
            <a:noAutofit/>
          </a:bodyPr>
          <a:lstStyle/>
          <a:p>
            <a:r>
              <a:rPr lang="pt-BR" sz="1900">
                <a:solidFill>
                  <a:srgbClr val="0000FF"/>
                </a:solidFill>
                <a:latin typeface="Segoe UI"/>
                <a:cs typeface="Segoe UI"/>
              </a:rPr>
              <a:t>Estrutura de Disponibilização das Filas de Análise</a:t>
            </a:r>
            <a:endParaRPr lang="pt-BR" sz="1900">
              <a:solidFill>
                <a:srgbClr val="0000FF"/>
              </a:solidFill>
              <a:cs typeface="Segoe UI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548A932-645C-348A-13ED-299DF0C383AA}"/>
              </a:ext>
            </a:extLst>
          </p:cNvPr>
          <p:cNvSpPr txBox="1">
            <a:spLocks/>
          </p:cNvSpPr>
          <p:nvPr/>
        </p:nvSpPr>
        <p:spPr>
          <a:xfrm>
            <a:off x="167362" y="5196008"/>
            <a:ext cx="3648116" cy="8706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rgbClr val="0070C0"/>
                </a:solidFill>
                <a:latin typeface="Calibri"/>
                <a:cs typeface="Calibri"/>
              </a:rPr>
              <a:t>*Alteração permitida pela Portaria SPREV/MTP nº 1.001, de 23 de dezembro de 2021, que alterou o Artigo 4º, § 5º da Portaria SPREV/ME nº 15.829, de 02 de julho de 202</a:t>
            </a:r>
            <a:endParaRPr lang="pt-BR" sz="1400">
              <a:solidFill>
                <a:srgbClr val="0070C0"/>
              </a:solidFill>
            </a:endParaRPr>
          </a:p>
        </p:txBody>
      </p:sp>
      <p:pic>
        <p:nvPicPr>
          <p:cNvPr id="6" name="Imagem 6" descr="Diagrama&#10;&#10;Descrição gerada automaticamente">
            <a:extLst>
              <a:ext uri="{FF2B5EF4-FFF2-40B4-BE49-F238E27FC236}">
                <a16:creationId xmlns:a16="http://schemas.microsoft.com/office/drawing/2014/main" id="{A1E414F8-6454-42AC-2F30-A62DF955F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574" y="534135"/>
            <a:ext cx="4653721" cy="57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0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B0C1DF79-39E2-7102-8E5F-ECE8F363BEDD}"/>
              </a:ext>
            </a:extLst>
          </p:cNvPr>
          <p:cNvSpPr/>
          <p:nvPr/>
        </p:nvSpPr>
        <p:spPr>
          <a:xfrm>
            <a:off x="4695603" y="0"/>
            <a:ext cx="7495387" cy="6799521"/>
          </a:xfrm>
          <a:prstGeom prst="rect">
            <a:avLst/>
          </a:prstGeom>
          <a:solidFill>
            <a:srgbClr val="314AEB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EE7CE3-3244-B710-23E4-E6111BD8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900">
                <a:solidFill>
                  <a:srgbClr val="0000FF"/>
                </a:solidFill>
                <a:latin typeface="Segoe UI"/>
                <a:cs typeface="Segoe UI"/>
              </a:rPr>
              <a:t>Estrutura de Disponibilização das Filas de Análise</a:t>
            </a:r>
            <a:endParaRPr lang="pt-BR" sz="1900">
              <a:solidFill>
                <a:srgbClr val="0000FF"/>
              </a:solidFill>
              <a:cs typeface="Segoe UI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548A932-645C-348A-13ED-299DF0C383AA}"/>
              </a:ext>
            </a:extLst>
          </p:cNvPr>
          <p:cNvSpPr txBox="1">
            <a:spLocks/>
          </p:cNvSpPr>
          <p:nvPr/>
        </p:nvSpPr>
        <p:spPr>
          <a:xfrm>
            <a:off x="863101" y="5196008"/>
            <a:ext cx="3648116" cy="8706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rgbClr val="0070C0"/>
                </a:solidFill>
                <a:latin typeface="Calibri"/>
                <a:cs typeface="Calibri"/>
              </a:rPr>
              <a:t>*Alteração permitida pela Portaria SPREV/MTP nº 1.001, de 23 de dezembro de 2021, que alterou o Artigo 4º, § 5º da Portaria SPREV/ME nº 15.829, de 02 de julho de 202</a:t>
            </a:r>
            <a:endParaRPr lang="pt-BR" sz="1400">
              <a:solidFill>
                <a:srgbClr val="0070C0"/>
              </a:solidFill>
            </a:endParaRPr>
          </a:p>
        </p:txBody>
      </p:sp>
      <p:pic>
        <p:nvPicPr>
          <p:cNvPr id="8" name="Imagem 8" descr="Diagrama&#10;&#10;Descrição gerada automaticamente">
            <a:extLst>
              <a:ext uri="{FF2B5EF4-FFF2-40B4-BE49-F238E27FC236}">
                <a16:creationId xmlns:a16="http://schemas.microsoft.com/office/drawing/2014/main" id="{279962B2-EFBB-9DED-9399-9FC6AF1B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010" y="958745"/>
            <a:ext cx="3273286" cy="474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4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oto profissional grátis de bancário, cédulas, conta">
            <a:extLst>
              <a:ext uri="{FF2B5EF4-FFF2-40B4-BE49-F238E27FC236}">
                <a16:creationId xmlns:a16="http://schemas.microsoft.com/office/drawing/2014/main" id="{624E0359-5902-C4C7-FA3D-C992179D0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75" b="2187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915BEAD-4ADD-8F22-A1FC-5897571701E3}"/>
              </a:ext>
            </a:extLst>
          </p:cNvPr>
          <p:cNvSpPr/>
          <p:nvPr/>
        </p:nvSpPr>
        <p:spPr>
          <a:xfrm>
            <a:off x="681718" y="2920999"/>
            <a:ext cx="6740376" cy="1016000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400" b="1" spc="600">
                <a:solidFill>
                  <a:schemeClr val="bg1"/>
                </a:solidFill>
                <a:latin typeface="Segoe UI"/>
                <a:cs typeface="Segoe UI"/>
              </a:rPr>
              <a:t>DADOS NACIONAIS DO COMPREV 2023 </a:t>
            </a:r>
          </a:p>
        </p:txBody>
      </p:sp>
    </p:spTree>
    <p:extLst>
      <p:ext uri="{BB962C8B-B14F-4D97-AF65-F5344CB8AC3E}">
        <p14:creationId xmlns:p14="http://schemas.microsoft.com/office/powerpoint/2010/main" val="186427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AD8E3-2E7D-98E6-3753-D7F1A37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8" y="1111334"/>
            <a:ext cx="11662230" cy="87617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183EFF"/>
                </a:solidFill>
                <a:latin typeface="Segoe UI"/>
                <a:cs typeface="Segoe UI"/>
              </a:rPr>
              <a:t>Total de Requerimentos Concluídos 2022</a:t>
            </a:r>
            <a:endParaRPr lang="pt-BR" dirty="0">
              <a:solidFill>
                <a:srgbClr val="183EFF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662866B-EB61-261F-A5C2-4023FF165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5179"/>
              </p:ext>
            </p:extLst>
          </p:nvPr>
        </p:nvGraphicFramePr>
        <p:xfrm>
          <a:off x="2950552" y="3291498"/>
          <a:ext cx="6115050" cy="222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42538219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870413267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3806095692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800">
                          <a:effectLst/>
                        </a:rPr>
                        <a:t>​</a:t>
                      </a:r>
                      <a:endParaRPr lang="pt-BR" sz="2800" b="1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800">
                          <a:effectLst/>
                        </a:rPr>
                        <a:t>2021​</a:t>
                      </a:r>
                      <a:endParaRPr lang="pt-BR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800">
                          <a:effectLst/>
                        </a:rPr>
                        <a:t>2022​</a:t>
                      </a:r>
                      <a:endParaRPr lang="pt-BR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091277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800">
                          <a:effectLst/>
                        </a:rPr>
                        <a:t>RI​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800">
                          <a:effectLst/>
                        </a:rPr>
                        <a:t>17.396​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800">
                          <a:effectLst/>
                        </a:rPr>
                        <a:t>92.144​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430153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800">
                          <a:effectLst/>
                        </a:rPr>
                        <a:t>RO​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800">
                          <a:effectLst/>
                        </a:rPr>
                        <a:t>11.890​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800">
                          <a:effectLst/>
                        </a:rPr>
                        <a:t>53.971​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001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68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1E3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AD8E3-2E7D-98E6-3753-D7F1A37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Total de Requerimentos Concluídos 2022</a:t>
            </a:r>
          </a:p>
        </p:txBody>
      </p:sp>
      <p:pic>
        <p:nvPicPr>
          <p:cNvPr id="3" name="Imagem 4" descr="Gráfico, Gráfico de barras&#10;&#10;Descrição gerada automaticamente">
            <a:extLst>
              <a:ext uri="{FF2B5EF4-FFF2-40B4-BE49-F238E27FC236}">
                <a16:creationId xmlns:a16="http://schemas.microsoft.com/office/drawing/2014/main" id="{0B8ED9D3-8CF7-6746-FA7F-CF9D3007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1215765"/>
            <a:ext cx="7621075" cy="43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0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EA3575-91A3-4367-A7BF-F165B905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AD8E3-2E7D-98E6-3753-D7F1A37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3829483"/>
            <a:ext cx="6623861" cy="19101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4400">
                <a:solidFill>
                  <a:srgbClr val="183EFF"/>
                </a:solidFill>
                <a:latin typeface="Segoe UI"/>
                <a:cs typeface="Segoe UI"/>
              </a:rPr>
              <a:t>Requerimentos Concluídos 2023</a:t>
            </a:r>
            <a:endParaRPr lang="pt-BR">
              <a:solidFill>
                <a:srgbClr val="183EFF"/>
              </a:solidFill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69146-C1C0-4B58-86FC-34F3390E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4465" y="0"/>
            <a:ext cx="826009" cy="329728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5940B84-6097-C21B-AF10-A1A3E09D1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708970"/>
              </p:ext>
            </p:extLst>
          </p:nvPr>
        </p:nvGraphicFramePr>
        <p:xfrm>
          <a:off x="106947" y="1216526"/>
          <a:ext cx="1116904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137199953"/>
                    </a:ext>
                  </a:extLst>
                </a:gridCol>
                <a:gridCol w="973281">
                  <a:extLst>
                    <a:ext uri="{9D8B030D-6E8A-4147-A177-3AD203B41FA5}">
                      <a16:colId xmlns:a16="http://schemas.microsoft.com/office/drawing/2014/main" val="4269445374"/>
                    </a:ext>
                  </a:extLst>
                </a:gridCol>
                <a:gridCol w="857615">
                  <a:extLst>
                    <a:ext uri="{9D8B030D-6E8A-4147-A177-3AD203B41FA5}">
                      <a16:colId xmlns:a16="http://schemas.microsoft.com/office/drawing/2014/main" val="1628958843"/>
                    </a:ext>
                  </a:extLst>
                </a:gridCol>
                <a:gridCol w="857615">
                  <a:extLst>
                    <a:ext uri="{9D8B030D-6E8A-4147-A177-3AD203B41FA5}">
                      <a16:colId xmlns:a16="http://schemas.microsoft.com/office/drawing/2014/main" val="3938128138"/>
                    </a:ext>
                  </a:extLst>
                </a:gridCol>
                <a:gridCol w="857615">
                  <a:extLst>
                    <a:ext uri="{9D8B030D-6E8A-4147-A177-3AD203B41FA5}">
                      <a16:colId xmlns:a16="http://schemas.microsoft.com/office/drawing/2014/main" val="1323225681"/>
                    </a:ext>
                  </a:extLst>
                </a:gridCol>
                <a:gridCol w="857615">
                  <a:extLst>
                    <a:ext uri="{9D8B030D-6E8A-4147-A177-3AD203B41FA5}">
                      <a16:colId xmlns:a16="http://schemas.microsoft.com/office/drawing/2014/main" val="3534423270"/>
                    </a:ext>
                  </a:extLst>
                </a:gridCol>
                <a:gridCol w="857615">
                  <a:extLst>
                    <a:ext uri="{9D8B030D-6E8A-4147-A177-3AD203B41FA5}">
                      <a16:colId xmlns:a16="http://schemas.microsoft.com/office/drawing/2014/main" val="431438730"/>
                    </a:ext>
                  </a:extLst>
                </a:gridCol>
                <a:gridCol w="857615">
                  <a:extLst>
                    <a:ext uri="{9D8B030D-6E8A-4147-A177-3AD203B41FA5}">
                      <a16:colId xmlns:a16="http://schemas.microsoft.com/office/drawing/2014/main" val="4059369847"/>
                    </a:ext>
                  </a:extLst>
                </a:gridCol>
                <a:gridCol w="857615">
                  <a:extLst>
                    <a:ext uri="{9D8B030D-6E8A-4147-A177-3AD203B41FA5}">
                      <a16:colId xmlns:a16="http://schemas.microsoft.com/office/drawing/2014/main" val="941495225"/>
                    </a:ext>
                  </a:extLst>
                </a:gridCol>
                <a:gridCol w="857615">
                  <a:extLst>
                    <a:ext uri="{9D8B030D-6E8A-4147-A177-3AD203B41FA5}">
                      <a16:colId xmlns:a16="http://schemas.microsoft.com/office/drawing/2014/main" val="3263191813"/>
                    </a:ext>
                  </a:extLst>
                </a:gridCol>
                <a:gridCol w="857615">
                  <a:extLst>
                    <a:ext uri="{9D8B030D-6E8A-4147-A177-3AD203B41FA5}">
                      <a16:colId xmlns:a16="http://schemas.microsoft.com/office/drawing/2014/main" val="631895356"/>
                    </a:ext>
                  </a:extLst>
                </a:gridCol>
                <a:gridCol w="857615">
                  <a:extLst>
                    <a:ext uri="{9D8B030D-6E8A-4147-A177-3AD203B41FA5}">
                      <a16:colId xmlns:a16="http://schemas.microsoft.com/office/drawing/2014/main" val="4141265056"/>
                    </a:ext>
                  </a:extLst>
                </a:gridCol>
                <a:gridCol w="857615">
                  <a:extLst>
                    <a:ext uri="{9D8B030D-6E8A-4147-A177-3AD203B41FA5}">
                      <a16:colId xmlns:a16="http://schemas.microsoft.com/office/drawing/2014/main" val="22666339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/>
                        <a:t>Jan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err="1"/>
                        <a:t>Fev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/>
                        <a:t>Mar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err="1"/>
                        <a:t>Abr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/>
                        <a:t>Mai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err="1"/>
                        <a:t>Jun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/>
                        <a:t>Jul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err="1"/>
                        <a:t>Ago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/>
                        <a:t>Set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/>
                        <a:t>Out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err="1"/>
                        <a:t>Nov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/>
                        <a:t>Dez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7963162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/>
                      <a:r>
                        <a:rPr lang="pt-BR"/>
                        <a:t>RI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/>
                        <a:t>77188*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/>
                        <a:t>3033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/>
                        <a:t>4109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/>
                        <a:t>3363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8518527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/>
                      <a:r>
                        <a:rPr lang="pt-BR"/>
                        <a:t>RO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/>
                        <a:t>4886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/>
                        <a:t>5392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/>
                        <a:t>7865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/>
                        <a:t>5243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br>
                        <a:rPr lang="pt-BR"/>
                      </a:br>
                      <a:endParaRPr lang="pt-BR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2465587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18B772B-E894-C85D-1338-6D4FB69889B6}"/>
              </a:ext>
            </a:extLst>
          </p:cNvPr>
          <p:cNvSpPr txBox="1"/>
          <p:nvPr/>
        </p:nvSpPr>
        <p:spPr>
          <a:xfrm>
            <a:off x="7820526" y="4297948"/>
            <a:ext cx="33487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solidFill>
                  <a:srgbClr val="FF0000"/>
                </a:solidFill>
                <a:cs typeface="Calibri" panose="020F0502020204030204"/>
              </a:rPr>
              <a:t>*Ação de envio automático de requerimentos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635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802779F605D534DA1B3FC3D1B1B4DA1" ma:contentTypeVersion="17" ma:contentTypeDescription="Crie um novo documento." ma:contentTypeScope="" ma:versionID="7ec997fb20f717dc4f33f4724d911a61">
  <xsd:schema xmlns:xsd="http://www.w3.org/2001/XMLSchema" xmlns:xs="http://www.w3.org/2001/XMLSchema" xmlns:p="http://schemas.microsoft.com/office/2006/metadata/properties" xmlns:ns2="c3daeb68-ee4a-4fef-ab94-779009af24c2" xmlns:ns3="a1fdbba4-714c-4189-ada0-32d20d17b811" targetNamespace="http://schemas.microsoft.com/office/2006/metadata/properties" ma:root="true" ma:fieldsID="53517f7ca99ab983852e9d22c547eb81" ns2:_="" ns3:_="">
    <xsd:import namespace="c3daeb68-ee4a-4fef-ab94-779009af24c2"/>
    <xsd:import namespace="a1fdbba4-714c-4189-ada0-32d20d17b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iniatur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aeb68-ee4a-4fef-ab94-779009af2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iniatura" ma:index="14" nillable="true" ma:displayName="Miniatura" ma:format="Thumbnail" ma:internalName="Miniatura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7d2b257a-edbe-488f-835c-3573813fd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dbba4-714c-4189-ada0-32d20d17b8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402a26-d238-4bea-9c6f-6aabcf1358d6}" ma:internalName="TaxCatchAll" ma:showField="CatchAllData" ma:web="a1fdbba4-714c-4189-ada0-32d20d17b8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daeb68-ee4a-4fef-ab94-779009af24c2">
      <Terms xmlns="http://schemas.microsoft.com/office/infopath/2007/PartnerControls"/>
    </lcf76f155ced4ddcb4097134ff3c332f>
    <Miniatura xmlns="c3daeb68-ee4a-4fef-ab94-779009af24c2" xsi:nil="true"/>
    <TaxCatchAll xmlns="a1fdbba4-714c-4189-ada0-32d20d17b811" xsi:nil="true"/>
  </documentManagement>
</p:properties>
</file>

<file path=customXml/itemProps1.xml><?xml version="1.0" encoding="utf-8"?>
<ds:datastoreItem xmlns:ds="http://schemas.openxmlformats.org/officeDocument/2006/customXml" ds:itemID="{0A1C0B2D-473B-4A0B-9555-8AAC07BB9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923267-943D-404C-B05A-683D1B114866}">
  <ds:schemaRefs>
    <ds:schemaRef ds:uri="a1fdbba4-714c-4189-ada0-32d20d17b811"/>
    <ds:schemaRef ds:uri="c3daeb68-ee4a-4fef-ab94-779009af2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26765E8-D205-4F36-A24B-BB91FC142E24}">
  <ds:schemaRefs>
    <ds:schemaRef ds:uri="a1fdbba4-714c-4189-ada0-32d20d17b811"/>
    <ds:schemaRef ds:uri="c3daeb68-ee4a-4fef-ab94-779009af2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3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OS PROCESSOS DE COMPREV NO INSS</vt:lpstr>
      <vt:lpstr>Apresentação do PowerPoint</vt:lpstr>
      <vt:lpstr>Estrutura REGIMENTAL</vt:lpstr>
      <vt:lpstr>Estrutura de Disponibilização das Filas de Análise</vt:lpstr>
      <vt:lpstr>Estrutura de Disponibilização das Filas de Análise</vt:lpstr>
      <vt:lpstr>Apresentação do PowerPoint</vt:lpstr>
      <vt:lpstr>Total de Requerimentos Concluídos 2022</vt:lpstr>
      <vt:lpstr>Total de Requerimentos Concluídos 2022</vt:lpstr>
      <vt:lpstr>Requerimentos Concluídos 2023</vt:lpstr>
      <vt:lpstr>Requerimentos Concluídos 2023</vt:lpstr>
      <vt:lpstr>CICLO de VIDA do REQUERIMENTO de COMPENSAÇÃO* </vt:lpstr>
      <vt:lpstr>Apresentação do PowerPoint</vt:lpstr>
      <vt:lpstr>SUPERINTENDÊNCIA REGIONAL SUL EM NÚMEROS.</vt:lpstr>
      <vt:lpstr>Requerimentos CoMPREV 2023</vt:lpstr>
      <vt:lpstr>REPRESENTAÇÃO GRÁFICA DOS Requerimentos CoMPREV 2023</vt:lpstr>
      <vt:lpstr>Apresentação do PowerPoint</vt:lpstr>
      <vt:lpstr>Requerimentos CoMPREV 2023</vt:lpstr>
      <vt:lpstr>REPRESENTAÇÃO GRÁFICA DOS REQUERIMENTOS COMPREV 2023</vt:lpstr>
      <vt:lpstr>Agradecemos a atenção!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LARISSA DE CARVALHO FERREIRA</dc:creator>
  <cp:revision>64</cp:revision>
  <dcterms:created xsi:type="dcterms:W3CDTF">2023-02-23T16:19:13Z</dcterms:created>
  <dcterms:modified xsi:type="dcterms:W3CDTF">2023-05-10T18:27:44Z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0x0101002802779F605D534DA1B3FC3D1B1B4DA1</vt:lpwstr>
  </property>
  <property fmtid="{D5CDD505-2E9C-101B-9397-08002B2CF9AE}" pid="3" name="MediaServiceImageTags">
    <vt:lpwstr/>
  </property>
</Properties>
</file>