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72" r:id="rId5"/>
    <p:sldId id="269" r:id="rId6"/>
    <p:sldId id="274" r:id="rId7"/>
    <p:sldId id="271" r:id="rId8"/>
    <p:sldId id="259" r:id="rId9"/>
    <p:sldId id="261" r:id="rId10"/>
    <p:sldId id="262" r:id="rId11"/>
    <p:sldId id="260" r:id="rId12"/>
    <p:sldId id="263" r:id="rId13"/>
    <p:sldId id="264" r:id="rId14"/>
    <p:sldId id="265" r:id="rId15"/>
    <p:sldId id="266" r:id="rId16"/>
    <p:sldId id="267" r:id="rId17"/>
    <p:sldId id="25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70" autoAdjust="0"/>
  </p:normalViewPr>
  <p:slideViewPr>
    <p:cSldViewPr snapToGrid="0">
      <p:cViewPr varScale="1">
        <p:scale>
          <a:sx n="58" d="100"/>
          <a:sy n="58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534D-52A2-4F06-B6E3-1D76655DF40D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661B-BC3B-4B27-9C79-17D46E2718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81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661B-BC3B-4B27-9C79-17D46E2718A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1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661B-BC3B-4B27-9C79-17D46E2718A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6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uro@hauschildadvogados.adv.br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2.png" /><Relationship Id="rId4" Type="http://schemas.openxmlformats.org/officeDocument/2006/relationships/hyperlink" Target="http://www.hauschildealbuquerque.com.br/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4520F0-ED2F-205C-A838-014C3885D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76E7466-0EB5-3E03-3C17-C6E021D2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89" y="1693502"/>
            <a:ext cx="2530667" cy="21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E3D8617-E6E6-F5E5-54CA-1EFF43FFC5BE}"/>
              </a:ext>
            </a:extLst>
          </p:cNvPr>
          <p:cNvSpPr txBox="1"/>
          <p:nvPr/>
        </p:nvSpPr>
        <p:spPr>
          <a:xfrm>
            <a:off x="2593571" y="4179516"/>
            <a:ext cx="7207584" cy="970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8000"/>
              </a:lnSpc>
            </a:pPr>
            <a:r>
              <a:rPr lang="pt-BR" b="1" i="0" dirty="0">
                <a:solidFill>
                  <a:srgbClr val="FF0000"/>
                </a:solidFill>
                <a:effectLst/>
                <a:latin typeface="Amasis MT Pro" panose="02040504050005020304" pitchFamily="18" charset="0"/>
                <a:cs typeface="AngsanaUPC" panose="020B0502040204020203" pitchFamily="18" charset="-34"/>
              </a:rPr>
              <a:t>XXI SEMINÁRIO SUL BRASILEIRO DE PREVIDÊNCIA PÚBLICA</a:t>
            </a:r>
          </a:p>
          <a:p>
            <a:pPr algn="ctr">
              <a:lnSpc>
                <a:spcPct val="108000"/>
              </a:lnSpc>
            </a:pPr>
            <a:r>
              <a:rPr lang="pt-BR" b="1" dirty="0">
                <a:solidFill>
                  <a:srgbClr val="FF0000"/>
                </a:solidFill>
                <a:latin typeface="Amasis MT Pro" panose="02040504050005020304" pitchFamily="18" charset="0"/>
                <a:cs typeface="AngsanaUPC" panose="020B0502040204020203" pitchFamily="18" charset="-34"/>
              </a:rPr>
              <a:t>GRAMADO – RS </a:t>
            </a:r>
          </a:p>
          <a:p>
            <a:pPr algn="ctr">
              <a:lnSpc>
                <a:spcPct val="108000"/>
              </a:lnSpc>
            </a:pPr>
            <a:r>
              <a:rPr lang="pt-BR" b="1" i="0" dirty="0">
                <a:solidFill>
                  <a:srgbClr val="FF0000"/>
                </a:solidFill>
                <a:effectLst/>
                <a:latin typeface="Amasis MT Pro" panose="02040504050005020304" pitchFamily="18" charset="0"/>
                <a:cs typeface="AngsanaUPC" panose="020B0502040204020203" pitchFamily="18" charset="-34"/>
              </a:rPr>
              <a:t>10 A 12 DE MAIO DE 2023</a:t>
            </a:r>
          </a:p>
        </p:txBody>
      </p:sp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66093" y="613458"/>
            <a:ext cx="9511577" cy="575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6891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6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Credenciar Seguradoras para o Seguro Prestamista</a:t>
            </a:r>
          </a:p>
          <a:p>
            <a:pPr marL="74930" marR="169545" algn="just">
              <a:lnSpc>
                <a:spcPct val="150000"/>
              </a:lnSpc>
              <a:spcBef>
                <a:spcPts val="0"/>
              </a:spcBef>
            </a:pP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Art. 15. A </a:t>
            </a:r>
            <a:r>
              <a:rPr lang="pt-PT" sz="1600" i="1" u="sng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contratação de seguros </a:t>
            </a: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visa garantir o recebimento do saldo devedor do tomador em caso de ocorrência de situações de que trata o inciso I do caput art. 14.</a:t>
            </a:r>
          </a:p>
          <a:p>
            <a:pPr marL="74930" marR="169545" algn="just">
              <a:lnSpc>
                <a:spcPct val="150000"/>
              </a:lnSpc>
              <a:spcBef>
                <a:spcPts val="0"/>
              </a:spcBef>
            </a:pP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§ 1º A cobertura de que trata o caput poderá ser obtida:</a:t>
            </a:r>
            <a:endParaRPr lang="pt-BR" sz="1600" kern="100" dirty="0">
              <a:latin typeface="Bookman Old Style" panose="02050604050505020204" pitchFamily="18" charset="0"/>
              <a:ea typeface="+mn-ea"/>
              <a:cs typeface="Calibri Light" panose="020F0302020204030204" pitchFamily="34" charset="0"/>
            </a:endParaRPr>
          </a:p>
          <a:p>
            <a:pPr marL="342900" marR="170180" lvl="0" indent="-342900" algn="just">
              <a:lnSpc>
                <a:spcPct val="150000"/>
              </a:lnSpc>
              <a:spcBef>
                <a:spcPts val="0"/>
              </a:spcBef>
              <a:buSzPts val="1200"/>
              <a:buFont typeface="Calibri" panose="020F0502020204030204" pitchFamily="34" charset="0"/>
              <a:buAutoNum type="romanUcPeriod"/>
              <a:tabLst>
                <a:tab pos="161925" algn="l"/>
              </a:tabLst>
            </a:pP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- por meio de </a:t>
            </a:r>
            <a:r>
              <a:rPr lang="pt-PT" sz="1600" b="1" u="sng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apólices conjuntas de seguros entre RPPS distintos</a:t>
            </a: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, caso disponíveis, desde que demonstrados, em consonância com o princípio da economicidade, melhor relação custo-benefício quando comparada à cotação individual das modalidades de seguro por cada RPPS envolvido e que o custo atenda a exigência de que encargos financeiros das operações sejam superiores à meta atuarial do regime; e/ou</a:t>
            </a:r>
            <a:endParaRPr lang="pt-BR" sz="1600" kern="100" dirty="0">
              <a:latin typeface="Bookman Old Style" panose="02050604050505020204" pitchFamily="18" charset="0"/>
              <a:ea typeface="+mn-ea"/>
              <a:cs typeface="Calibri Light" panose="020F0302020204030204" pitchFamily="34" charset="0"/>
            </a:endParaRPr>
          </a:p>
          <a:p>
            <a:pPr marL="342900" marR="170180" lvl="0" indent="-342900" algn="just">
              <a:lnSpc>
                <a:spcPct val="150000"/>
              </a:lnSpc>
              <a:spcBef>
                <a:spcPts val="0"/>
              </a:spcBef>
              <a:buSzPts val="1200"/>
              <a:buFont typeface="Calibri" panose="020F0502020204030204" pitchFamily="34" charset="0"/>
              <a:buAutoNum type="romanUcPeriod"/>
              <a:tabLst>
                <a:tab pos="193040" algn="l"/>
              </a:tabLst>
            </a:pP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- por meio </a:t>
            </a:r>
            <a:r>
              <a:rPr lang="pt-PT" sz="1600" i="1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de </a:t>
            </a:r>
            <a:r>
              <a:rPr lang="pt-PT" sz="1600" b="1" u="sng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apólices coletivas de seguro de tomadores</a:t>
            </a: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, desde que a eles assegurada a adesão voluntária.</a:t>
            </a:r>
            <a:endParaRPr lang="pt-BR" sz="1600" kern="100" dirty="0">
              <a:latin typeface="Bookman Old Style" panose="02050604050505020204" pitchFamily="18" charset="0"/>
              <a:ea typeface="+mn-ea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PT" sz="1600" kern="100" dirty="0">
                <a:latin typeface="Bookman Old Style" panose="02050604050505020204" pitchFamily="18" charset="0"/>
                <a:ea typeface="+mn-ea"/>
                <a:cs typeface="Calibri Light" panose="020F0302020204030204" pitchFamily="34" charset="0"/>
              </a:rPr>
              <a:t>§ 2º Considera-se como saldo devedor líquido para quitação, o valor presente das prestações vincendas na data da amortização, descontado à taxa de juros fixada no contrato de empréstimo, referente ao período não utilizado em função da quitação antecipada.</a:t>
            </a:r>
            <a:endParaRPr lang="pt-BR" sz="1600" kern="100" dirty="0">
              <a:latin typeface="Bookman Old Style" panose="02050604050505020204" pitchFamily="18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E49AA1-AF03-60D2-74B1-768C5A571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B8A317D-974B-B687-6DB4-B915824B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3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48641" y="481732"/>
            <a:ext cx="9690210" cy="6150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2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Definir sistema para Gestão de Consignado considerando as especificidades e exigências da portaria 1467/22, tais como: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000" b="1" u="sng" kern="100" dirty="0">
                <a:solidFill>
                  <a:srgbClr val="FF0000"/>
                </a:solidFill>
                <a:latin typeface="Bookman Old Style" panose="02050604050505020204" pitchFamily="18" charset="0"/>
                <a:cs typeface="Calibri Light" panose="020F0302020204030204" pitchFamily="34" charset="0"/>
              </a:rPr>
              <a:t>Principais funcionalidades: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Armazenamento e disponibilização dos contratos aos tomadores de empréstimo consignado por no mínimo 10 anos após sua quitação;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Controle do saldo alocado na Carteira de Investimento do CONSIGNADO;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Controle da Situação do CAPAG no Tesouro Nacional.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Disponibilizar acesso ao servidor através da Internet e APP:</a:t>
            </a:r>
          </a:p>
          <a:p>
            <a:pPr marL="1200150" marR="168910" lvl="2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Visualizar os contratos vigentes e encerrados</a:t>
            </a:r>
          </a:p>
          <a:p>
            <a:pPr marL="1200150" marR="168910" lvl="2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Simular a quitação e renegociação de empréstimo já contratado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54DE9B-EA6B-D0B9-E5AE-0960A859C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77386F1-2B53-271A-6D65-E6A84F00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4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66093" y="2657841"/>
            <a:ext cx="10859814" cy="210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6891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Integração entre o sistema de Gestão do Consignado com a Folha de Pagamento dos Poderes, Órgãos e Entidades do Ente Federativo, gerenciando o Cadastro dos Tomadores e suas respectivas Margens para Consignado e também os Descontos das Parcelas.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93E208-AE04-CF89-0939-B8FD216A8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33C6EB2-E041-AE49-F8E5-7BB897FD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1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16371" y="1546974"/>
            <a:ext cx="9784546" cy="4119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Definir as condições e limites de Empréstimos para os Tomadores: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Taxa de juros do RPPS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Taxa do Fundo Garantidor 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Taxa do Fundo de Oscilação de Riscos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Taxa de Administração 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Taxa do Seguro Prestamista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707633-54DD-7A6D-6C36-1323F2417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6EFB8B4-8532-28C9-77B1-0697C36A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9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7686" y="1458410"/>
            <a:ext cx="10936627" cy="4910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6891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kern="100" dirty="0">
              <a:latin typeface="+mn-lt"/>
              <a:cs typeface="Calibri Light" panose="020F0302020204030204" pitchFamily="34" charset="0"/>
            </a:endParaRPr>
          </a:p>
          <a:p>
            <a:pPr marR="16891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kern="100" dirty="0">
              <a:latin typeface="+mn-lt"/>
              <a:cs typeface="Calibri Light" panose="020F0302020204030204" pitchFamily="34" charset="0"/>
            </a:endParaRPr>
          </a:p>
          <a:p>
            <a:pPr marR="16891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 Light" panose="020F0302020204030204" pitchFamily="34" charset="0"/>
              </a:rPr>
              <a:t>Outras ações importantes:</a:t>
            </a:r>
          </a:p>
          <a:p>
            <a:pPr marL="285750" marR="16891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Criar meios de divulgação aos Servidores, Aposentados e Pensionistas, além de disponibilizar equipe para dar o atendimento necessário na </a:t>
            </a:r>
            <a:r>
              <a:rPr lang="pt-BR" sz="2000" kern="100" dirty="0" err="1">
                <a:latin typeface="Bookman Old Style" panose="02050604050505020204" pitchFamily="18" charset="0"/>
                <a:cs typeface="Calibri Light" panose="020F0302020204030204" pitchFamily="34" charset="0"/>
              </a:rPr>
              <a:t>Pré</a:t>
            </a: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 e Pós contratação do empréstimo;</a:t>
            </a:r>
          </a:p>
          <a:p>
            <a:pPr marL="285750" marR="16891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Controle dos Descontos em Folha e Apuração dos Rendimentos ;</a:t>
            </a:r>
          </a:p>
          <a:p>
            <a:pPr marL="285750" marR="16891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Contabilização das Operações dos Empréstimos conforme PCASP.</a:t>
            </a:r>
          </a:p>
          <a:p>
            <a:pPr marL="285750" marR="16891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Todas as despesas operacionais deverão ser suportadas por taxa de administração dos consignados ( não há desembolso prévio para contratar)</a:t>
            </a:r>
          </a:p>
          <a:p>
            <a:pPr marR="16891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b="1" kern="100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2D45D5-46DE-2BA3-09B7-C6D17294F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13931-4C25-1F6A-C9B9-CA23547A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707842" y="0"/>
            <a:ext cx="5641406" cy="758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7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Simulação de Rentabilidade</a:t>
            </a:r>
            <a:endParaRPr lang="pt-BR" sz="4000" dirty="0">
              <a:latin typeface="Bookman Old Style" panose="020506040505050202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84D43E-6ECF-C59E-D748-2F06279ED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6" y="1151474"/>
            <a:ext cx="9300883" cy="521783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89D3477-64C2-4085-2E14-BF87860C18F5}"/>
              </a:ext>
            </a:extLst>
          </p:cNvPr>
          <p:cNvSpPr txBox="1">
            <a:spLocks/>
          </p:cNvSpPr>
          <p:nvPr/>
        </p:nvSpPr>
        <p:spPr>
          <a:xfrm>
            <a:off x="378941" y="762071"/>
            <a:ext cx="1926382" cy="389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6891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No 1º Ano: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7BBD57-3770-6266-1026-D13E16742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F9B3DE4-8194-96F0-DD9D-CDFE60ED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8AC176E-8D6A-7C7D-1397-6CAF590B0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5" y="1179605"/>
            <a:ext cx="9300883" cy="518970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707842" y="0"/>
            <a:ext cx="5641406" cy="758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7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Rentabilidade para o RPPS</a:t>
            </a:r>
            <a:endParaRPr lang="pt-BR" sz="4000" dirty="0">
              <a:latin typeface="Bookman Old Style" panose="020506040505050202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89D3477-64C2-4085-2E14-BF87860C18F5}"/>
              </a:ext>
            </a:extLst>
          </p:cNvPr>
          <p:cNvSpPr txBox="1">
            <a:spLocks/>
          </p:cNvSpPr>
          <p:nvPr/>
        </p:nvSpPr>
        <p:spPr>
          <a:xfrm>
            <a:off x="378941" y="762071"/>
            <a:ext cx="1926382" cy="389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6891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No 3º Ano: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278CC6-28DA-7272-ED64-7F51141D0C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2C7DD0-C284-4718-6B60-4DCC2076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8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00537" y="1180618"/>
            <a:ext cx="9051402" cy="4618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endParaRPr lang="pt-BR" sz="2200" b="1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pt-BR" sz="3000" b="1" dirty="0">
                <a:latin typeface="Bookman Old Style" panose="02050604050505020204" pitchFamily="18" charset="0"/>
              </a:rPr>
              <a:t>Obrigado (a)</a:t>
            </a:r>
          </a:p>
          <a:p>
            <a:pPr algn="ctr">
              <a:spcAft>
                <a:spcPts val="0"/>
              </a:spcAft>
            </a:pPr>
            <a:endParaRPr lang="pt-BR" sz="1800" b="1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2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Mauro Luciano Hauschild​</a:t>
            </a:r>
            <a:endParaRPr lang="pt-BR" sz="22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Mestrando em Direitos Humanos - UNIJUI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Master em Gestão de Sistemas de Seguridade Social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Advogado e Professor de Direitos Sociais, Seguro e Previdência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Secretário-Geral da Comissão de Estudos de Previdência Complementar - CFOAB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Membro da Comissão Especial de Políticas Criminais e Segurança Pública - OABRS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Consultor da Comissão de Seguridade Social - OAB/RS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OAB/DF 41.507 e OAB/RS 56.929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End. Estrada da Sanga Funda, 765, Interior, Bom Retiro do Sul - RS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End. Av. Getúlio Vargas, 1.570, Sala 301, Menino Deus, Porto Alegre - RS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End. SHIS, QI 09, Conj. 09</a:t>
            </a: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​, </a:t>
            </a:r>
            <a:r>
              <a:rPr lang="pt-BR" sz="17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Casa </a:t>
            </a:r>
            <a:r>
              <a:rPr lang="pt-BR" sz="17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​19, Lago Sul, Brasília – DF </a:t>
            </a:r>
            <a:endParaRPr lang="pt-BR" sz="1700" dirty="0">
              <a:solidFill>
                <a:srgbClr val="202124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u="sng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hlinkClick r:id="rId3"/>
              </a:rPr>
              <a:t>mauro@hauschildadvogados.adv.br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700" u="sng" dirty="0">
                <a:solidFill>
                  <a:srgbClr val="0000FF"/>
                </a:solidFill>
                <a:effectLst/>
                <a:latin typeface="Bookman Old Style" panose="02050604050505020204" pitchFamily="18" charset="0"/>
                <a:hlinkClick r:id="rId4"/>
              </a:rPr>
              <a:t>www.hauschildadvogados.adv.br</a:t>
            </a:r>
            <a:endParaRPr lang="pt-BR" sz="1700" dirty="0">
              <a:solidFill>
                <a:srgbClr val="0070C0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pt-BR" sz="1700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(51) 99854 1154 - (61) 99824 1154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830F63-E83F-7502-8D07-218769935E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6E3904A-944F-01FB-D6FA-74CAD54E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291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39338" y="1321553"/>
            <a:ext cx="6897413" cy="981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500" b="1" dirty="0">
                <a:latin typeface="Bookman Old Style" panose="02050604050505020204" pitchFamily="18" charset="0"/>
              </a:rPr>
              <a:t>CONSIGNADO:</a:t>
            </a:r>
            <a:r>
              <a:rPr lang="pt-BR" sz="72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46386" y="2302949"/>
            <a:ext cx="11212835" cy="1609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800" b="1" dirty="0">
                <a:latin typeface="Bookman Old Style" panose="02050604050505020204" pitchFamily="18" charset="0"/>
              </a:rPr>
              <a:t>OPERACIONALIZAÇÃO E RESULTADOS PROJETADOS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FBB48A-D44C-8D67-F4F2-5E21EB052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4B81C3-E0A2-1698-A585-CD76B89D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9618547-8886-2B29-D698-344BA3B8F969}"/>
              </a:ext>
            </a:extLst>
          </p:cNvPr>
          <p:cNvSpPr txBox="1">
            <a:spLocks/>
          </p:cNvSpPr>
          <p:nvPr/>
        </p:nvSpPr>
        <p:spPr>
          <a:xfrm>
            <a:off x="3825213" y="4411426"/>
            <a:ext cx="6897413" cy="981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500" b="1" dirty="0">
                <a:latin typeface="Bookman Old Style" panose="02050604050505020204" pitchFamily="18" charset="0"/>
              </a:rPr>
              <a:t>Mauro Luciano Hauschild</a:t>
            </a:r>
            <a:endParaRPr lang="pt-BR" sz="2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8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9698" y="1724626"/>
            <a:ext cx="5349299" cy="40279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Corpo)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86938" y="2791305"/>
            <a:ext cx="4077174" cy="2961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(Corpo)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FBB48A-D44C-8D67-F4F2-5E21EB052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189C04-B1A2-5E00-592E-647E2BA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1037"/>
            <a:ext cx="4998226" cy="33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ito.med: PRESIDENTE DO INSS É DEMITIDO">
            <a:extLst>
              <a:ext uri="{FF2B5EF4-FFF2-40B4-BE49-F238E27FC236}">
                <a16:creationId xmlns:a16="http://schemas.microsoft.com/office/drawing/2014/main" id="{C2C68161-A6C6-26FD-725B-BD3E1230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8" y="2461037"/>
            <a:ext cx="4999901" cy="33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3B3094-5407-1E88-6C49-0EFDDE80A9D0}"/>
              </a:ext>
            </a:extLst>
          </p:cNvPr>
          <p:cNvSpPr txBox="1">
            <a:spLocks/>
          </p:cNvSpPr>
          <p:nvPr/>
        </p:nvSpPr>
        <p:spPr>
          <a:xfrm>
            <a:off x="852010" y="1480910"/>
            <a:ext cx="4894318" cy="578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100" b="1" dirty="0">
                <a:latin typeface="Bookman Old Style" panose="02050604050505020204" pitchFamily="18" charset="0"/>
              </a:rPr>
              <a:t>RPPS antes do consignado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11F0E8D-23B0-5F02-A2A6-502CB693CAEC}"/>
              </a:ext>
            </a:extLst>
          </p:cNvPr>
          <p:cNvSpPr txBox="1">
            <a:spLocks/>
          </p:cNvSpPr>
          <p:nvPr/>
        </p:nvSpPr>
        <p:spPr>
          <a:xfrm>
            <a:off x="6219397" y="1462110"/>
            <a:ext cx="4744716" cy="6164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500" b="1" dirty="0">
                <a:latin typeface="Bookman Old Style" panose="02050604050505020204" pitchFamily="18" charset="0"/>
              </a:rPr>
              <a:t>RPPS depois do consignado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5281D9-4FA0-9E4B-37CA-F9EE70885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8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446"/>
            <a:ext cx="12181846" cy="685228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40320" y="569494"/>
            <a:ext cx="979775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 sou e porque estou aqui? </a:t>
            </a:r>
            <a:r>
              <a:rPr kumimoji="0" lang="pt-BR" sz="2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Vivi duas experiências.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previdência para a penitência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18770" y="1895057"/>
            <a:ext cx="9784546" cy="4607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Presidente do INSS e Ministro Interino da Previdência Social (2011/2012) </a:t>
            </a: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– promovi redução dos juros e lutei contra a expansão do praz</a:t>
            </a:r>
            <a:r>
              <a:rPr lang="pt-BR" sz="2000" kern="1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o e dos percentuais de margem consignável;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Utilização dos recursos de RPPS como </a:t>
            </a:r>
            <a:r>
              <a:rPr kumimoji="0" lang="pt-BR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funding</a:t>
            </a: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das operações de consignação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pt-BR" sz="2000" b="1" kern="100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Secretário de Justiça do RS (2020/2022) </a:t>
            </a:r>
            <a:r>
              <a:rPr lang="pt-BR" sz="2000" kern="1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– No âmbito do Procon trabalhei contra o </a:t>
            </a:r>
            <a:r>
              <a:rPr lang="pt-BR" sz="2000" kern="1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superindividamento</a:t>
            </a:r>
            <a:r>
              <a:rPr lang="pt-BR" sz="2000" kern="1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discuti as altas t</a:t>
            </a:r>
            <a:r>
              <a:rPr kumimoji="0" lang="pt-BR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axas</a:t>
            </a: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de juros para o modelo com INSS e com baixo risco (seguro prestamista)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Debati em </a:t>
            </a:r>
            <a:r>
              <a:rPr lang="pt-BR" sz="2000" kern="1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fóruns a necessidade de redução dos l</a:t>
            </a:r>
            <a:r>
              <a:rPr kumimoji="0" lang="pt-BR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ucros</a:t>
            </a: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excessivos do sistema financeiro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EBE300-B5B6-A4C8-5836-94327B129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4B9C7B1-51B5-5FE2-90D9-2DB748E6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8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8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7" y="704398"/>
            <a:ext cx="10013897" cy="981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</a:rPr>
              <a:t>Ação concreta na gestão do INSS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46386" y="2100080"/>
            <a:ext cx="11212835" cy="3062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Redução dos juros de 2,34% para 2,14%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Portaria 623, de 23/05/2012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800" b="1" dirty="0">
              <a:solidFill>
                <a:srgbClr val="FF0000"/>
              </a:solidFill>
              <a:latin typeface="Calibri (Corpo)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>
              <a:solidFill>
                <a:srgbClr val="FF0000"/>
              </a:solidFill>
              <a:latin typeface="Calibri (Corpo)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FBB48A-D44C-8D67-F4F2-5E21EB052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53A64D-E4D4-4D49-8FF4-89D4CAC5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" y="2856"/>
            <a:ext cx="12181846" cy="685228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7115" y="630076"/>
            <a:ext cx="9797751" cy="646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9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Quais são as principais normas que regem o consignado para o RPPS?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27115" y="1814256"/>
            <a:ext cx="9784546" cy="3863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pt-BR" dirty="0">
                <a:latin typeface="Bookman Old Style" panose="02050604050505020204" pitchFamily="18" charset="0"/>
              </a:rPr>
              <a:t>Resolução 4.963/2021 do Conselho Monetário Nacional (CMN), de 25/11/2021 - regulamenta a aplicação dos recursos dos Regimes Próprios de Previdência Social (RPPS) – </a:t>
            </a:r>
            <a:r>
              <a:rPr lang="pt-BR" dirty="0">
                <a:highlight>
                  <a:srgbClr val="FFFF00"/>
                </a:highlight>
                <a:latin typeface="Bookman Old Style" panose="02050604050505020204" pitchFamily="18" charset="0"/>
              </a:rPr>
              <a:t>art. 12 e seguintes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>
                <a:latin typeface="Bookman Old Style" panose="02050604050505020204" pitchFamily="18" charset="0"/>
              </a:rPr>
              <a:t>Portaria nº 1.467/2022 – MTP, de 01/07/2022, entra em vigor a, que consolidou e incorporou, em um só texto, 87 atos do Ministério do Trabalho e Previdência (MTP) – </a:t>
            </a:r>
            <a:r>
              <a:rPr lang="pt-BR" dirty="0">
                <a:highlight>
                  <a:srgbClr val="FFFF00"/>
                </a:highlight>
                <a:latin typeface="Bookman Old Style" panose="02050604050505020204" pitchFamily="18" charset="0"/>
              </a:rPr>
              <a:t>art. 154-156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latin typeface="Bookman Old Style" panose="020506040505050202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kumimoji="0" lang="pt-BR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Apesar de ser recente a normatização, </a:t>
            </a:r>
            <a:r>
              <a:rPr kumimoji="0" lang="pt-BR" b="1" i="0" u="sng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JÁ HÁ RPPS COM SOLUÇÕES TECNOLÓGICAS </a:t>
            </a:r>
            <a:r>
              <a:rPr kumimoji="0" lang="pt-BR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que operam o crédito consignado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EBE300-B5B6-A4C8-5836-94327B129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CF4452A-13B5-2391-FF55-08C2EAB3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2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"/>
            <a:ext cx="12181846" cy="685228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7115" y="630076"/>
            <a:ext cx="9797751" cy="646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9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Quais são as principais preocupações dos gestores?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27115" y="1713053"/>
            <a:ext cx="9784546" cy="3727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Tecnologia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Quadro técnico (economista, atuário, outros)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Interface de sistemas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Relatórios de controle no modelo das corretoras</a:t>
            </a:r>
            <a:endParaRPr kumimoji="0" lang="pt-BR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Política de investimentos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pt-BR" sz="2000" kern="1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Estratégia de vendas</a:t>
            </a:r>
            <a:endParaRPr kumimoji="0" lang="pt-BR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t-BR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EBE300-B5B6-A4C8-5836-94327B129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EB02F36-A01A-84CA-1309-5535A3B7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0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7115" y="295534"/>
            <a:ext cx="9797751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9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Fluxo para Implementação e Operacionalização do CONSIGNADO</a:t>
            </a:r>
          </a:p>
          <a:p>
            <a:pPr algn="l"/>
            <a:r>
              <a:rPr lang="pt-BR" sz="19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40321" y="1276930"/>
            <a:ext cx="9784546" cy="4950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pt-BR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Definir o</a:t>
            </a:r>
            <a:r>
              <a:rPr lang="pt-BR" sz="17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s</a:t>
            </a:r>
            <a:r>
              <a:rPr lang="pt-BR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7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Parâmetros</a:t>
            </a:r>
            <a:r>
              <a:rPr lang="pt-BR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Gerais e Condições dos Empréstimos na Política de Investimentos: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Quanto recurso poderá ser alocado na Carteira de Empréstimos (Limite de 10% do PL para RPPS com a certificação do </a:t>
            </a:r>
            <a:r>
              <a:rPr lang="pt-BR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Pró-Gestão</a:t>
            </a: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e 5% para os demais).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Quais servidores que estarão aptos a adquirir o Empréstimo 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Qual o prazo máximo das Parcelas </a:t>
            </a:r>
            <a:r>
              <a:rPr lang="pt-BR" sz="17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definido pelo RPPS em conjunto com equipe Atuarial </a:t>
            </a:r>
            <a:endParaRPr lang="pt-BR" sz="1700" b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Qual a idade máxima para adquirir o Empréstimo </a:t>
            </a:r>
            <a:r>
              <a:rPr lang="pt-BR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definido </a:t>
            </a:r>
            <a:r>
              <a:rPr lang="pt-BR" sz="1700" b="1" kern="100" dirty="0"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pelo RPPS em conjunto com equipe Atuarial </a:t>
            </a:r>
            <a:endParaRPr lang="pt-BR" sz="1700" b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Qual o perfil </a:t>
            </a:r>
            <a:r>
              <a:rPr lang="pt-BR" sz="1700" kern="100" dirty="0"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dos </a:t>
            </a: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servidores que poderão adquirir o empréstimo (</a:t>
            </a:r>
            <a:r>
              <a:rPr lang="pt-BR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CAPAG</a:t>
            </a: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A – Todos os Servidores Efetivos, Aposentados e Pensionistas estão aptos; </a:t>
            </a:r>
            <a:r>
              <a:rPr lang="pt-BR" sz="17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CAPAG</a:t>
            </a:r>
            <a:r>
              <a:rPr lang="pt-BR" sz="17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B, C ou D - Somente Aposentados e Pensionistas do Plano Previdenciário).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EBE300-B5B6-A4C8-5836-94327B129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7435F1F-FDEA-1982-6AD8-90EC89AD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8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4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15623" y="2702124"/>
            <a:ext cx="10859814" cy="34959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6891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b="1" kern="100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marR="16891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b="1" kern="100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marR="16891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b="1" kern="100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marR="16891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b="1" kern="100" dirty="0">
              <a:latin typeface="Bookman Old Style" panose="02050604050505020204" pitchFamily="18" charset="0"/>
              <a:cs typeface="Calibri Light" panose="020F0302020204030204" pitchFamily="34" charset="0"/>
            </a:endParaRPr>
          </a:p>
          <a:p>
            <a:pPr marR="16891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Realização de estudo Atuarial para mapear os riscos e estruturar os Fundos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b="1" u="sng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Fundo de Oscilação de Risco</a:t>
            </a: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: Irá cobrir oscilações do mercado (</a:t>
            </a:r>
            <a:r>
              <a:rPr lang="pt-BR" sz="2000" i="1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variação do IPCA/inflação</a:t>
            </a: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)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b="1" u="sng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Fundo Garantidor</a:t>
            </a: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: irá cobrir possíveis inadimplências (falecimento e desvinculações de servidores ativos e/ou cessão do benefício por motivo maior).</a:t>
            </a:r>
          </a:p>
          <a:p>
            <a:pPr marL="742950" marR="16891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Promover a contratação de apólice para </a:t>
            </a:r>
            <a:r>
              <a:rPr lang="pt-BR" sz="2000" b="1" u="sng" kern="100" dirty="0">
                <a:latin typeface="Bookman Old Style" panose="02050604050505020204" pitchFamily="18" charset="0"/>
                <a:cs typeface="Calibri Light" panose="020F0302020204030204" pitchFamily="34" charset="0"/>
              </a:rPr>
              <a:t>seguro prestamista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sz="1600" kern="1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2B8A76-5029-63D0-8A08-AC701861F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55" y="5891917"/>
            <a:ext cx="2058067" cy="740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BBBA6D8-934A-A161-AE01-E82542FE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10" y="279108"/>
            <a:ext cx="1513103" cy="127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1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1081</Words>
  <Application>Microsoft Office PowerPoint</Application>
  <PresentationFormat>Widescreen</PresentationFormat>
  <Paragraphs>101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Sueli Bayer</cp:lastModifiedBy>
  <cp:revision>57</cp:revision>
  <dcterms:created xsi:type="dcterms:W3CDTF">2022-02-18T18:51:31Z</dcterms:created>
  <dcterms:modified xsi:type="dcterms:W3CDTF">2023-05-22T12:54:58Z</dcterms:modified>
</cp:coreProperties>
</file>